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288" r:id="rId2"/>
    <p:sldId id="308" r:id="rId3"/>
    <p:sldId id="310" r:id="rId4"/>
    <p:sldId id="312" r:id="rId5"/>
    <p:sldId id="313" r:id="rId6"/>
    <p:sldId id="305" r:id="rId7"/>
    <p:sldId id="325" r:id="rId8"/>
    <p:sldId id="285" r:id="rId9"/>
    <p:sldId id="304" r:id="rId10"/>
    <p:sldId id="306" r:id="rId11"/>
    <p:sldId id="307" r:id="rId12"/>
    <p:sldId id="327" r:id="rId13"/>
    <p:sldId id="328" r:id="rId14"/>
    <p:sldId id="287" r:id="rId15"/>
    <p:sldId id="286" r:id="rId16"/>
    <p:sldId id="315" r:id="rId17"/>
    <p:sldId id="316" r:id="rId18"/>
    <p:sldId id="317" r:id="rId19"/>
    <p:sldId id="318" r:id="rId20"/>
    <p:sldId id="319" r:id="rId21"/>
    <p:sldId id="320" r:id="rId22"/>
    <p:sldId id="321" r:id="rId23"/>
    <p:sldId id="322" r:id="rId24"/>
    <p:sldId id="323" r:id="rId25"/>
    <p:sldId id="326" r:id="rId26"/>
    <p:sldId id="291" r:id="rId27"/>
    <p:sldId id="292" r:id="rId28"/>
    <p:sldId id="324" r:id="rId29"/>
    <p:sldId id="290" r:id="rId30"/>
    <p:sldId id="293" r:id="rId31"/>
    <p:sldId id="294" r:id="rId32"/>
    <p:sldId id="296" r:id="rId33"/>
    <p:sldId id="295" r:id="rId34"/>
    <p:sldId id="300" r:id="rId35"/>
    <p:sldId id="299" r:id="rId36"/>
    <p:sldId id="298" r:id="rId37"/>
    <p:sldId id="302" r:id="rId38"/>
    <p:sldId id="303" r:id="rId3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9" d="100"/>
          <a:sy n="59" d="100"/>
        </p:scale>
        <p:origin x="-61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2FFBE4-9FF0-4C52-8F8B-AF69A02A74EF}" type="datetimeFigureOut">
              <a:rPr lang="zh-CN" altLang="en-US" smtClean="0"/>
              <a:pPr/>
              <a:t>2011/4/6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52D471-EC46-4FB6-8B41-5F8A68FA53A0}"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8"/>
          <p:cNvSpPr>
            <a:spLocks noGrp="1" noChangeArrowheads="1"/>
          </p:cNvSpPr>
          <p:nvPr>
            <p:ph type="sldNum" sz="quarter"/>
          </p:nvPr>
        </p:nvSpPr>
        <p:spPr>
          <a:noFill/>
        </p:spPr>
        <p:txBody>
          <a:bodyPr/>
          <a:lstStyle/>
          <a:p>
            <a:fld id="{200C8B7D-9ABF-42B1-AC38-A9B6FEE6386E}" type="slidenum">
              <a:rPr lang="en-US"/>
              <a:pPr/>
              <a:t>7</a:t>
            </a:fld>
            <a:endParaRPr lang="en-US"/>
          </a:p>
        </p:txBody>
      </p:sp>
      <p:sp>
        <p:nvSpPr>
          <p:cNvPr id="20483" name="Text Box 1"/>
          <p:cNvSpPr txBox="1">
            <a:spLocks noChangeArrowheads="1"/>
          </p:cNvSpPr>
          <p:nvPr/>
        </p:nvSpPr>
        <p:spPr bwMode="auto">
          <a:xfrm>
            <a:off x="1160463" y="685920"/>
            <a:ext cx="4538662" cy="3428001"/>
          </a:xfrm>
          <a:prstGeom prst="rect">
            <a:avLst/>
          </a:prstGeom>
          <a:solidFill>
            <a:srgbClr val="FFFFFF"/>
          </a:solidFill>
          <a:ln w="9525">
            <a:solidFill>
              <a:srgbClr val="000000"/>
            </a:solidFill>
            <a:miter lim="800000"/>
            <a:headEnd/>
            <a:tailEnd/>
          </a:ln>
        </p:spPr>
        <p:txBody>
          <a:bodyPr wrap="none" anchor="ctr"/>
          <a:lstStyle/>
          <a:p>
            <a:endParaRPr lang="nl-NL"/>
          </a:p>
        </p:txBody>
      </p:sp>
      <p:sp>
        <p:nvSpPr>
          <p:cNvPr id="20484" name="Text Box 2"/>
          <p:cNvSpPr>
            <a:spLocks noChangeArrowheads="1"/>
          </p:cNvSpPr>
          <p:nvPr>
            <p:ph type="body"/>
          </p:nvPr>
        </p:nvSpPr>
        <p:spPr>
          <a:xfrm>
            <a:off x="685801" y="4342560"/>
            <a:ext cx="5484813" cy="4112322"/>
          </a:xfrm>
          <a:noFill/>
          <a:ln/>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8"/>
          <p:cNvSpPr>
            <a:spLocks noGrp="1" noChangeArrowheads="1"/>
          </p:cNvSpPr>
          <p:nvPr>
            <p:ph type="sldNum" sz="quarter"/>
          </p:nvPr>
        </p:nvSpPr>
        <p:spPr>
          <a:noFill/>
        </p:spPr>
        <p:txBody>
          <a:bodyPr/>
          <a:lstStyle/>
          <a:p>
            <a:fld id="{D03B9738-525C-4907-BB54-3434999473A1}" type="slidenum">
              <a:rPr lang="en-US"/>
              <a:pPr/>
              <a:t>12</a:t>
            </a:fld>
            <a:endParaRPr lang="en-US"/>
          </a:p>
        </p:txBody>
      </p:sp>
      <p:sp>
        <p:nvSpPr>
          <p:cNvPr id="25603" name="Text Box 1"/>
          <p:cNvSpPr txBox="1">
            <a:spLocks noChangeArrowheads="1"/>
          </p:cNvSpPr>
          <p:nvPr/>
        </p:nvSpPr>
        <p:spPr bwMode="auto">
          <a:xfrm>
            <a:off x="1160463" y="685920"/>
            <a:ext cx="4538662" cy="3428001"/>
          </a:xfrm>
          <a:prstGeom prst="rect">
            <a:avLst/>
          </a:prstGeom>
          <a:solidFill>
            <a:srgbClr val="FFFFFF"/>
          </a:solidFill>
          <a:ln w="9525">
            <a:solidFill>
              <a:srgbClr val="000000"/>
            </a:solidFill>
            <a:miter lim="800000"/>
            <a:headEnd/>
            <a:tailEnd/>
          </a:ln>
        </p:spPr>
        <p:txBody>
          <a:bodyPr wrap="none" anchor="ctr"/>
          <a:lstStyle/>
          <a:p>
            <a:endParaRPr lang="nl-NL"/>
          </a:p>
        </p:txBody>
      </p:sp>
      <p:sp>
        <p:nvSpPr>
          <p:cNvPr id="25604" name="Text Box 2"/>
          <p:cNvSpPr>
            <a:spLocks noChangeArrowheads="1"/>
          </p:cNvSpPr>
          <p:nvPr>
            <p:ph type="body"/>
          </p:nvPr>
        </p:nvSpPr>
        <p:spPr>
          <a:xfrm>
            <a:off x="685801" y="4342560"/>
            <a:ext cx="5484813" cy="4112322"/>
          </a:xfrm>
          <a:noFill/>
          <a:ln/>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8"/>
          <p:cNvSpPr>
            <a:spLocks noGrp="1" noChangeArrowheads="1"/>
          </p:cNvSpPr>
          <p:nvPr>
            <p:ph type="sldNum" sz="quarter"/>
          </p:nvPr>
        </p:nvSpPr>
        <p:spPr>
          <a:noFill/>
        </p:spPr>
        <p:txBody>
          <a:bodyPr/>
          <a:lstStyle/>
          <a:p>
            <a:fld id="{D03B9738-525C-4907-BB54-3434999473A1}" type="slidenum">
              <a:rPr lang="en-US"/>
              <a:pPr/>
              <a:t>13</a:t>
            </a:fld>
            <a:endParaRPr lang="en-US"/>
          </a:p>
        </p:txBody>
      </p:sp>
      <p:sp>
        <p:nvSpPr>
          <p:cNvPr id="25603" name="Text Box 1"/>
          <p:cNvSpPr txBox="1">
            <a:spLocks noChangeArrowheads="1"/>
          </p:cNvSpPr>
          <p:nvPr/>
        </p:nvSpPr>
        <p:spPr bwMode="auto">
          <a:xfrm>
            <a:off x="1160463" y="685920"/>
            <a:ext cx="4538662" cy="3428001"/>
          </a:xfrm>
          <a:prstGeom prst="rect">
            <a:avLst/>
          </a:prstGeom>
          <a:solidFill>
            <a:srgbClr val="FFFFFF"/>
          </a:solidFill>
          <a:ln w="9525">
            <a:solidFill>
              <a:srgbClr val="000000"/>
            </a:solidFill>
            <a:miter lim="800000"/>
            <a:headEnd/>
            <a:tailEnd/>
          </a:ln>
        </p:spPr>
        <p:txBody>
          <a:bodyPr wrap="none" anchor="ctr"/>
          <a:lstStyle/>
          <a:p>
            <a:endParaRPr lang="nl-NL"/>
          </a:p>
        </p:txBody>
      </p:sp>
      <p:sp>
        <p:nvSpPr>
          <p:cNvPr id="25604" name="Text Box 2"/>
          <p:cNvSpPr>
            <a:spLocks noChangeArrowheads="1"/>
          </p:cNvSpPr>
          <p:nvPr>
            <p:ph type="body"/>
          </p:nvPr>
        </p:nvSpPr>
        <p:spPr>
          <a:xfrm>
            <a:off x="685801" y="4342560"/>
            <a:ext cx="5484813" cy="4112322"/>
          </a:xfrm>
          <a:noFill/>
          <a:ln/>
        </p:spPr>
        <p:txBody>
          <a:bodyPr wrap="none" anchor="ct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8"/>
          <p:cNvSpPr>
            <a:spLocks noGrp="1" noChangeArrowheads="1"/>
          </p:cNvSpPr>
          <p:nvPr>
            <p:ph type="sldNum" sz="quarter"/>
          </p:nvPr>
        </p:nvSpPr>
        <p:spPr>
          <a:noFill/>
        </p:spPr>
        <p:txBody>
          <a:bodyPr/>
          <a:lstStyle/>
          <a:p>
            <a:fld id="{57A4E701-0EAD-4AC5-A1F3-495FEE3118B8}" type="slidenum">
              <a:rPr lang="en-US"/>
              <a:pPr/>
              <a:t>25</a:t>
            </a:fld>
            <a:endParaRPr lang="en-US"/>
          </a:p>
        </p:txBody>
      </p:sp>
      <p:sp>
        <p:nvSpPr>
          <p:cNvPr id="24579" name="Text Box 1"/>
          <p:cNvSpPr txBox="1">
            <a:spLocks noChangeArrowheads="1"/>
          </p:cNvSpPr>
          <p:nvPr/>
        </p:nvSpPr>
        <p:spPr bwMode="auto">
          <a:xfrm>
            <a:off x="1160463" y="685920"/>
            <a:ext cx="4538662" cy="3428001"/>
          </a:xfrm>
          <a:prstGeom prst="rect">
            <a:avLst/>
          </a:prstGeom>
          <a:solidFill>
            <a:srgbClr val="FFFFFF"/>
          </a:solidFill>
          <a:ln w="9525">
            <a:solidFill>
              <a:srgbClr val="000000"/>
            </a:solidFill>
            <a:miter lim="800000"/>
            <a:headEnd/>
            <a:tailEnd/>
          </a:ln>
        </p:spPr>
        <p:txBody>
          <a:bodyPr wrap="none" anchor="ctr"/>
          <a:lstStyle/>
          <a:p>
            <a:endParaRPr lang="nl-NL"/>
          </a:p>
        </p:txBody>
      </p:sp>
      <p:sp>
        <p:nvSpPr>
          <p:cNvPr id="24580" name="Text Box 2"/>
          <p:cNvSpPr>
            <a:spLocks noChangeArrowheads="1"/>
          </p:cNvSpPr>
          <p:nvPr>
            <p:ph type="body"/>
          </p:nvPr>
        </p:nvSpPr>
        <p:spPr>
          <a:xfrm>
            <a:off x="685801" y="4342560"/>
            <a:ext cx="5484813" cy="4112322"/>
          </a:xfrm>
          <a:noFill/>
          <a:ln/>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850" y="274638"/>
            <a:ext cx="1584325" cy="6096000"/>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2555875" y="274638"/>
            <a:ext cx="4600575"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2555875" y="1844675"/>
            <a:ext cx="3092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5800725" y="1844675"/>
            <a:ext cx="30924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nl-NL"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7" descr="temp02"/>
          <p:cNvPicPr>
            <a:picLocks noChangeAspect="1" noChangeArrowheads="1"/>
          </p:cNvPicPr>
          <p:nvPr/>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3708400" y="274638"/>
            <a:ext cx="4978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a:t>
            </a:r>
          </a:p>
        </p:txBody>
      </p:sp>
      <p:sp>
        <p:nvSpPr>
          <p:cNvPr id="2052" name="Rectangle 3"/>
          <p:cNvSpPr>
            <a:spLocks noGrp="1" noChangeArrowheads="1"/>
          </p:cNvSpPr>
          <p:nvPr>
            <p:ph type="body" idx="1"/>
          </p:nvPr>
        </p:nvSpPr>
        <p:spPr bwMode="auto">
          <a:xfrm>
            <a:off x="2555875" y="1844675"/>
            <a:ext cx="63373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宋体" pitchFamily="2" charset="-128"/>
        </a:defRPr>
      </a:lvl1pPr>
      <a:lvl2pPr algn="ctr" rtl="0" eaLnBrk="0" fontAlgn="base" hangingPunct="0">
        <a:spcBef>
          <a:spcPct val="0"/>
        </a:spcBef>
        <a:spcAft>
          <a:spcPct val="0"/>
        </a:spcAft>
        <a:defRPr sz="4400">
          <a:solidFill>
            <a:schemeClr val="tx2"/>
          </a:solidFill>
          <a:latin typeface="Arial" charset="0"/>
          <a:ea typeface="宋体" pitchFamily="2" charset="-122"/>
          <a:cs typeface="宋体" pitchFamily="2" charset="-128"/>
        </a:defRPr>
      </a:lvl2pPr>
      <a:lvl3pPr algn="ctr" rtl="0" eaLnBrk="0" fontAlgn="base" hangingPunct="0">
        <a:spcBef>
          <a:spcPct val="0"/>
        </a:spcBef>
        <a:spcAft>
          <a:spcPct val="0"/>
        </a:spcAft>
        <a:defRPr sz="4400">
          <a:solidFill>
            <a:schemeClr val="tx2"/>
          </a:solidFill>
          <a:latin typeface="Arial" charset="0"/>
          <a:ea typeface="宋体" pitchFamily="2" charset="-122"/>
          <a:cs typeface="宋体" pitchFamily="2" charset="-128"/>
        </a:defRPr>
      </a:lvl3pPr>
      <a:lvl4pPr algn="ctr" rtl="0" eaLnBrk="0" fontAlgn="base" hangingPunct="0">
        <a:spcBef>
          <a:spcPct val="0"/>
        </a:spcBef>
        <a:spcAft>
          <a:spcPct val="0"/>
        </a:spcAft>
        <a:defRPr sz="4400">
          <a:solidFill>
            <a:schemeClr val="tx2"/>
          </a:solidFill>
          <a:latin typeface="Arial" charset="0"/>
          <a:ea typeface="宋体" pitchFamily="2" charset="-122"/>
          <a:cs typeface="宋体" pitchFamily="2" charset="-128"/>
        </a:defRPr>
      </a:lvl4pPr>
      <a:lvl5pPr algn="ctr" rtl="0" eaLnBrk="0" fontAlgn="base" hangingPunct="0">
        <a:spcBef>
          <a:spcPct val="0"/>
        </a:spcBef>
        <a:spcAft>
          <a:spcPct val="0"/>
        </a:spcAft>
        <a:defRPr sz="4400">
          <a:solidFill>
            <a:schemeClr val="tx2"/>
          </a:solidFill>
          <a:latin typeface="Arial" charset="0"/>
          <a:ea typeface="宋体" pitchFamily="2" charset="-122"/>
          <a:cs typeface="宋体" pitchFamily="2" charset="-128"/>
        </a:defRPr>
      </a:lvl5pPr>
      <a:lvl6pPr marL="457200" algn="ctr" rtl="0" eaLnBrk="1" fontAlgn="base" hangingPunct="1">
        <a:spcBef>
          <a:spcPct val="0"/>
        </a:spcBef>
        <a:spcAft>
          <a:spcPct val="0"/>
        </a:spcAft>
        <a:defRPr sz="4400">
          <a:solidFill>
            <a:schemeClr val="tx2"/>
          </a:solidFill>
          <a:latin typeface="Arial" charset="0"/>
          <a:ea typeface="宋体" pitchFamily="2" charset="-122"/>
        </a:defRPr>
      </a:lvl6pPr>
      <a:lvl7pPr marL="914400" algn="ctr" rtl="0" eaLnBrk="1" fontAlgn="base" hangingPunct="1">
        <a:spcBef>
          <a:spcPct val="0"/>
        </a:spcBef>
        <a:spcAft>
          <a:spcPct val="0"/>
        </a:spcAft>
        <a:defRPr sz="4400">
          <a:solidFill>
            <a:schemeClr val="tx2"/>
          </a:solidFill>
          <a:latin typeface="Arial" charset="0"/>
          <a:ea typeface="宋体" pitchFamily="2" charset="-122"/>
        </a:defRPr>
      </a:lvl7pPr>
      <a:lvl8pPr marL="1371600" algn="ctr" rtl="0" eaLnBrk="1" fontAlgn="base" hangingPunct="1">
        <a:spcBef>
          <a:spcPct val="0"/>
        </a:spcBef>
        <a:spcAft>
          <a:spcPct val="0"/>
        </a:spcAft>
        <a:defRPr sz="4400">
          <a:solidFill>
            <a:schemeClr val="tx2"/>
          </a:solidFill>
          <a:latin typeface="Arial" charset="0"/>
          <a:ea typeface="宋体" pitchFamily="2" charset="-122"/>
        </a:defRPr>
      </a:lvl8pPr>
      <a:lvl9pPr marL="1828800" algn="ctr" rtl="0" eaLnBrk="1" fontAlgn="base" hangingPunct="1">
        <a:spcBef>
          <a:spcPct val="0"/>
        </a:spcBef>
        <a:spcAft>
          <a:spcPct val="0"/>
        </a:spcAft>
        <a:defRPr sz="4400">
          <a:solidFill>
            <a:schemeClr val="tx2"/>
          </a:solidFill>
          <a:latin typeface="Arial" charset="0"/>
          <a:ea typeface="宋体"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宋体" pitchFamily="2" charset="-128"/>
        </a:defRPr>
      </a:lvl1pPr>
      <a:lvl2pPr marL="742950" indent="-285750" algn="l" rtl="0" eaLnBrk="0" fontAlgn="base" hangingPunct="0">
        <a:spcBef>
          <a:spcPct val="20000"/>
        </a:spcBef>
        <a:spcAft>
          <a:spcPct val="0"/>
        </a:spcAft>
        <a:buChar char="–"/>
        <a:defRPr sz="2800">
          <a:solidFill>
            <a:schemeClr val="tx1"/>
          </a:solidFill>
          <a:latin typeface="+mn-lt"/>
          <a:ea typeface="+mn-ea"/>
          <a:cs typeface="宋体" pitchFamily="2" charset="-128"/>
        </a:defRPr>
      </a:lvl2pPr>
      <a:lvl3pPr marL="1143000" indent="-228600" algn="l" rtl="0" eaLnBrk="0" fontAlgn="base" hangingPunct="0">
        <a:spcBef>
          <a:spcPct val="20000"/>
        </a:spcBef>
        <a:spcAft>
          <a:spcPct val="0"/>
        </a:spcAft>
        <a:buChar char="•"/>
        <a:defRPr sz="2400">
          <a:solidFill>
            <a:schemeClr val="tx1"/>
          </a:solidFill>
          <a:latin typeface="+mn-lt"/>
          <a:ea typeface="+mn-ea"/>
          <a:cs typeface="宋体" pitchFamily="2" charset="-128"/>
        </a:defRPr>
      </a:lvl3pPr>
      <a:lvl4pPr marL="1600200" indent="-228600" algn="l" rtl="0" eaLnBrk="0" fontAlgn="base" hangingPunct="0">
        <a:spcBef>
          <a:spcPct val="20000"/>
        </a:spcBef>
        <a:spcAft>
          <a:spcPct val="0"/>
        </a:spcAft>
        <a:buChar char="–"/>
        <a:defRPr sz="2000">
          <a:solidFill>
            <a:schemeClr val="tx1"/>
          </a:solidFill>
          <a:latin typeface="+mn-lt"/>
          <a:ea typeface="+mn-ea"/>
          <a:cs typeface="宋体" pitchFamily="2" charset="-128"/>
        </a:defRPr>
      </a:lvl4pPr>
      <a:lvl5pPr marL="2057400" indent="-228600" algn="l" rtl="0" eaLnBrk="0" fontAlgn="base" hangingPunct="0">
        <a:spcBef>
          <a:spcPct val="20000"/>
        </a:spcBef>
        <a:spcAft>
          <a:spcPct val="0"/>
        </a:spcAft>
        <a:buChar char="»"/>
        <a:defRPr sz="2000">
          <a:solidFill>
            <a:schemeClr val="tx1"/>
          </a:solidFill>
          <a:latin typeface="+mn-lt"/>
          <a:ea typeface="+mn-ea"/>
          <a:cs typeface="宋体" pitchFamily="2" charset="-128"/>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e-merge.nu/e-mergeprojecten/projecten-waarbij-e-merge-betrokken-is/check-it/"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vimeo.com/9105532"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checkitcenter.com/"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dirty="0"/>
          </a:p>
        </p:txBody>
      </p:sp>
      <p:sp>
        <p:nvSpPr>
          <p:cNvPr id="3" name="Tijdelijke aanduiding voor inhoud 2"/>
          <p:cNvSpPr>
            <a:spLocks noGrp="1"/>
          </p:cNvSpPr>
          <p:nvPr>
            <p:ph idx="1"/>
          </p:nvPr>
        </p:nvSpPr>
        <p:spPr/>
        <p:txBody>
          <a:bodyPr/>
          <a:lstStyle/>
          <a:p>
            <a:pPr algn="ctr">
              <a:buNone/>
            </a:pPr>
            <a:r>
              <a:rPr lang="en-GB" dirty="0" smtClean="0"/>
              <a:t>CHECK-IT</a:t>
            </a:r>
          </a:p>
          <a:p>
            <a:pPr algn="ctr">
              <a:buNone/>
            </a:pPr>
            <a:r>
              <a:rPr lang="ar-SA" b="1" dirty="0" smtClean="0"/>
              <a:t>中荷信息技术知能中心</a:t>
            </a:r>
            <a:endParaRPr lang="nl-NL" dirty="0" smtClean="0"/>
          </a:p>
          <a:p>
            <a:pPr>
              <a:buNone/>
            </a:pPr>
            <a:endParaRPr lang="en-GB" dirty="0" smtClean="0"/>
          </a:p>
          <a:p>
            <a:pPr algn="ctr">
              <a:buNone/>
            </a:pPr>
            <a:r>
              <a:rPr lang="en-GB" b="1" dirty="0" smtClean="0"/>
              <a:t>China-Holland Educational Competence and Knowledge </a:t>
            </a:r>
            <a:r>
              <a:rPr lang="en-GB" b="1" dirty="0" err="1" smtClean="0"/>
              <a:t>Center</a:t>
            </a:r>
            <a:r>
              <a:rPr lang="en-GB" b="1" dirty="0" smtClean="0"/>
              <a:t> on Information Technology</a:t>
            </a:r>
            <a:endParaRPr lang="nl-NL"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1</a:t>
            </a:r>
            <a:r>
              <a:rPr lang="nl-NL" baseline="30000" dirty="0" smtClean="0"/>
              <a:t>e</a:t>
            </a:r>
            <a:r>
              <a:rPr lang="nl-NL" dirty="0" smtClean="0"/>
              <a:t> groep</a:t>
            </a:r>
            <a:endParaRPr lang="nl-NL" dirty="0"/>
          </a:p>
        </p:txBody>
      </p:sp>
      <p:sp>
        <p:nvSpPr>
          <p:cNvPr id="3" name="Tijdelijke aanduiding voor inhoud 2"/>
          <p:cNvSpPr>
            <a:spLocks noGrp="1"/>
          </p:cNvSpPr>
          <p:nvPr>
            <p:ph idx="1"/>
          </p:nvPr>
        </p:nvSpPr>
        <p:spPr/>
        <p:txBody>
          <a:bodyPr/>
          <a:lstStyle/>
          <a:p>
            <a:r>
              <a:rPr lang="nl-NL" dirty="0" smtClean="0"/>
              <a:t>Doelstelling:</a:t>
            </a:r>
          </a:p>
          <a:p>
            <a:pPr lvl="1"/>
            <a:r>
              <a:rPr lang="nl-NL" dirty="0" smtClean="0"/>
              <a:t>Interne organisatie opbouwen</a:t>
            </a:r>
          </a:p>
          <a:p>
            <a:pPr lvl="1"/>
            <a:r>
              <a:rPr lang="nl-NL" dirty="0" smtClean="0"/>
              <a:t>Samenwerking met Chinese partners uitbouwen</a:t>
            </a:r>
          </a:p>
          <a:p>
            <a:pPr lvl="1"/>
            <a:r>
              <a:rPr lang="nl-NL" dirty="0" smtClean="0"/>
              <a:t>Werven opdrachten</a:t>
            </a:r>
          </a:p>
          <a:p>
            <a:pPr lvl="2"/>
            <a:r>
              <a:rPr lang="nl-NL" dirty="0" smtClean="0"/>
              <a:t>Bij voorkeur uit de regio</a:t>
            </a:r>
          </a:p>
          <a:p>
            <a:pPr lvl="2"/>
            <a:r>
              <a:rPr lang="nl-NL" dirty="0" smtClean="0"/>
              <a:t>Echte opdrachten</a:t>
            </a:r>
            <a:endParaRPr lang="nl-NL"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2</a:t>
            </a:r>
            <a:r>
              <a:rPr lang="nl-NL" baseline="30000" dirty="0" smtClean="0"/>
              <a:t>e</a:t>
            </a:r>
            <a:r>
              <a:rPr lang="nl-NL" dirty="0" smtClean="0"/>
              <a:t> </a:t>
            </a:r>
            <a:r>
              <a:rPr lang="nl-NL" dirty="0" smtClean="0"/>
              <a:t>en volgende groepen</a:t>
            </a:r>
            <a:endParaRPr lang="nl-NL" dirty="0"/>
          </a:p>
        </p:txBody>
      </p:sp>
      <p:sp>
        <p:nvSpPr>
          <p:cNvPr id="3" name="Tijdelijke aanduiding voor inhoud 2"/>
          <p:cNvSpPr>
            <a:spLocks noGrp="1"/>
          </p:cNvSpPr>
          <p:nvPr>
            <p:ph idx="1"/>
          </p:nvPr>
        </p:nvSpPr>
        <p:spPr/>
        <p:txBody>
          <a:bodyPr/>
          <a:lstStyle/>
          <a:p>
            <a:r>
              <a:rPr lang="nl-NL" dirty="0" smtClean="0"/>
              <a:t>Uitvoeren “externe” opdrachten</a:t>
            </a:r>
          </a:p>
          <a:p>
            <a:r>
              <a:rPr lang="nl-NL" dirty="0" err="1" smtClean="0"/>
              <a:t>Check-IT</a:t>
            </a:r>
            <a:r>
              <a:rPr lang="nl-NL" dirty="0" smtClean="0"/>
              <a:t> op de kaart plaatsen</a:t>
            </a:r>
          </a:p>
          <a:p>
            <a:pPr lvl="1"/>
            <a:r>
              <a:rPr lang="nl-NL" dirty="0" smtClean="0"/>
              <a:t>Uitbouw naamsbekendheid</a:t>
            </a:r>
          </a:p>
          <a:p>
            <a:pPr lvl="1"/>
            <a:r>
              <a:rPr lang="nl-NL" dirty="0" smtClean="0"/>
              <a:t>Aanvullende opdrachten werven</a:t>
            </a:r>
          </a:p>
          <a:p>
            <a:pPr lvl="1"/>
            <a:r>
              <a:rPr lang="nl-NL" dirty="0" smtClean="0"/>
              <a:t>Actief Nederlandse studenten werven</a:t>
            </a:r>
          </a:p>
          <a:p>
            <a:endParaRPr lang="nl-NL" dirty="0"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3740150" y="727075"/>
            <a:ext cx="4978400" cy="1143000"/>
          </a:xfrm>
          <a:prstGeom prst="rect">
            <a:avLst/>
          </a:prstGeom>
          <a:noFill/>
          <a:ln w="9525">
            <a:noFill/>
            <a:round/>
            <a:headEnd/>
            <a:tailEnd/>
          </a:ln>
        </p:spPr>
        <p:txBody>
          <a:bodyPr anchor="ctr"/>
          <a:lstStyle/>
          <a:p>
            <a:pPr algn="l">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sz="2800">
                <a:solidFill>
                  <a:srgbClr val="000000"/>
                </a:solidFill>
                <a:latin typeface="Arial" charset="0"/>
              </a:rPr>
              <a:t>Hoe het begon</a:t>
            </a:r>
          </a:p>
        </p:txBody>
      </p:sp>
      <p:sp>
        <p:nvSpPr>
          <p:cNvPr id="9219" name="Text Box 2"/>
          <p:cNvSpPr txBox="1">
            <a:spLocks noChangeArrowheads="1"/>
          </p:cNvSpPr>
          <p:nvPr/>
        </p:nvSpPr>
        <p:spPr bwMode="auto">
          <a:xfrm>
            <a:off x="2390775" y="2163763"/>
            <a:ext cx="6645275" cy="5141912"/>
          </a:xfrm>
          <a:prstGeom prst="rect">
            <a:avLst/>
          </a:prstGeom>
          <a:noFill/>
          <a:ln w="9525">
            <a:noFill/>
            <a:round/>
            <a:headEnd/>
            <a:tailEnd/>
          </a:ln>
        </p:spPr>
        <p:txBody>
          <a:bodyPr/>
          <a:lstStyle/>
          <a:p>
            <a:pPr marL="339725" indent="-339725" algn="l">
              <a:spcBef>
                <a:spcPts val="5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800" dirty="0">
                <a:solidFill>
                  <a:srgbClr val="000000"/>
                </a:solidFill>
                <a:latin typeface="Arial" charset="0"/>
              </a:rPr>
              <a:t>In November 2007 was </a:t>
            </a:r>
            <a:r>
              <a:rPr lang="en-US" sz="2800" dirty="0" err="1">
                <a:solidFill>
                  <a:srgbClr val="000000"/>
                </a:solidFill>
                <a:latin typeface="Arial" charset="0"/>
              </a:rPr>
              <a:t>een</a:t>
            </a:r>
            <a:r>
              <a:rPr lang="en-US" sz="2800" dirty="0">
                <a:solidFill>
                  <a:srgbClr val="000000"/>
                </a:solidFill>
                <a:latin typeface="Arial" charset="0"/>
              </a:rPr>
              <a:t> </a:t>
            </a:r>
            <a:r>
              <a:rPr lang="en-US" sz="2800" dirty="0" err="1">
                <a:solidFill>
                  <a:srgbClr val="000000"/>
                </a:solidFill>
                <a:latin typeface="Arial" charset="0"/>
              </a:rPr>
              <a:t>studiereis</a:t>
            </a:r>
            <a:r>
              <a:rPr lang="en-US" sz="2800" dirty="0">
                <a:solidFill>
                  <a:srgbClr val="000000"/>
                </a:solidFill>
                <a:latin typeface="Arial" charset="0"/>
              </a:rPr>
              <a:t> </a:t>
            </a:r>
            <a:r>
              <a:rPr lang="en-US" sz="2800" dirty="0" err="1">
                <a:solidFill>
                  <a:srgbClr val="000000"/>
                </a:solidFill>
                <a:latin typeface="Arial" charset="0"/>
              </a:rPr>
              <a:t>naar</a:t>
            </a:r>
            <a:r>
              <a:rPr lang="en-US" sz="2800" dirty="0">
                <a:solidFill>
                  <a:srgbClr val="000000"/>
                </a:solidFill>
                <a:latin typeface="Arial" charset="0"/>
              </a:rPr>
              <a:t> China van het ICLON (graduate school of teaching, Leiden University).</a:t>
            </a:r>
          </a:p>
          <a:p>
            <a:pPr marL="339725" indent="-339725">
              <a:spcBef>
                <a:spcPts val="5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800" dirty="0" smtClean="0">
                <a:solidFill>
                  <a:srgbClr val="000000"/>
                </a:solidFill>
                <a:latin typeface="Arial" charset="0"/>
              </a:rPr>
              <a:t>De ‘</a:t>
            </a:r>
            <a:r>
              <a:rPr lang="en-US" sz="2800" dirty="0">
                <a:solidFill>
                  <a:srgbClr val="000000"/>
                </a:solidFill>
                <a:latin typeface="Arial" charset="0"/>
              </a:rPr>
              <a:t>Entrepreneurial Higher Education in China and the Netherlands</a:t>
            </a:r>
            <a:r>
              <a:rPr lang="en-US" sz="2800" dirty="0" smtClean="0">
                <a:solidFill>
                  <a:srgbClr val="000000"/>
                </a:solidFill>
                <a:latin typeface="Arial" charset="0"/>
              </a:rPr>
              <a:t>’ </a:t>
            </a:r>
            <a:r>
              <a:rPr lang="en-US" sz="2800" dirty="0" err="1" smtClean="0">
                <a:solidFill>
                  <a:srgbClr val="000000"/>
                </a:solidFill>
                <a:latin typeface="Arial" charset="0"/>
              </a:rPr>
              <a:t>conferentie</a:t>
            </a:r>
            <a:r>
              <a:rPr lang="en-US" sz="2800" dirty="0" smtClean="0">
                <a:solidFill>
                  <a:srgbClr val="000000"/>
                </a:solidFill>
                <a:latin typeface="Arial" charset="0"/>
              </a:rPr>
              <a:t> in </a:t>
            </a:r>
            <a:r>
              <a:rPr lang="en-US" sz="2800" dirty="0" smtClean="0">
                <a:solidFill>
                  <a:srgbClr val="000000"/>
                </a:solidFill>
                <a:latin typeface="Arial" charset="0"/>
              </a:rPr>
              <a:t>Xiamen</a:t>
            </a:r>
            <a:r>
              <a:rPr lang="en-US" sz="2800" dirty="0" smtClean="0">
                <a:solidFill>
                  <a:srgbClr val="000000"/>
                </a:solidFill>
                <a:latin typeface="Arial" charset="0"/>
              </a:rPr>
              <a:t>.</a:t>
            </a:r>
            <a:r>
              <a:rPr lang="en-US" sz="2800" dirty="0" smtClean="0">
                <a:solidFill>
                  <a:srgbClr val="000000"/>
                </a:solidFill>
                <a:latin typeface="Arial" charset="0"/>
              </a:rPr>
              <a:t> </a:t>
            </a:r>
            <a:r>
              <a:rPr lang="en-US" sz="2800" dirty="0" err="1">
                <a:solidFill>
                  <a:srgbClr val="000000"/>
                </a:solidFill>
                <a:latin typeface="Arial" charset="0"/>
              </a:rPr>
              <a:t>Tijdens</a:t>
            </a:r>
            <a:r>
              <a:rPr lang="en-US" sz="2800" dirty="0">
                <a:solidFill>
                  <a:srgbClr val="000000"/>
                </a:solidFill>
                <a:latin typeface="Arial" charset="0"/>
              </a:rPr>
              <a:t> </a:t>
            </a:r>
            <a:r>
              <a:rPr lang="en-US" sz="2800" dirty="0" err="1">
                <a:solidFill>
                  <a:srgbClr val="000000"/>
                </a:solidFill>
                <a:latin typeface="Arial" charset="0"/>
              </a:rPr>
              <a:t>een</a:t>
            </a:r>
            <a:r>
              <a:rPr lang="en-US" sz="2800" dirty="0">
                <a:solidFill>
                  <a:srgbClr val="000000"/>
                </a:solidFill>
                <a:latin typeface="Arial" charset="0"/>
              </a:rPr>
              <a:t> </a:t>
            </a:r>
            <a:r>
              <a:rPr lang="en-US" sz="2800" dirty="0" err="1">
                <a:solidFill>
                  <a:srgbClr val="000000"/>
                </a:solidFill>
                <a:latin typeface="Arial" charset="0"/>
              </a:rPr>
              <a:t>excursie</a:t>
            </a:r>
            <a:r>
              <a:rPr lang="en-US" sz="2800" dirty="0">
                <a:solidFill>
                  <a:srgbClr val="000000"/>
                </a:solidFill>
                <a:latin typeface="Arial" charset="0"/>
              </a:rPr>
              <a:t> </a:t>
            </a:r>
            <a:r>
              <a:rPr lang="en-US" sz="2800" dirty="0" err="1">
                <a:solidFill>
                  <a:srgbClr val="000000"/>
                </a:solidFill>
                <a:latin typeface="Arial" charset="0"/>
              </a:rPr>
              <a:t>naar</a:t>
            </a:r>
            <a:r>
              <a:rPr lang="en-US" sz="2800" dirty="0">
                <a:solidFill>
                  <a:srgbClr val="000000"/>
                </a:solidFill>
                <a:latin typeface="Arial" charset="0"/>
              </a:rPr>
              <a:t> Xiamen Software Park is het </a:t>
            </a:r>
            <a:r>
              <a:rPr lang="en-US" sz="2800" dirty="0" err="1">
                <a:solidFill>
                  <a:srgbClr val="000000"/>
                </a:solidFill>
                <a:latin typeface="Arial" charset="0"/>
              </a:rPr>
              <a:t>idee</a:t>
            </a:r>
            <a:r>
              <a:rPr lang="en-US" sz="2800" dirty="0">
                <a:solidFill>
                  <a:srgbClr val="000000"/>
                </a:solidFill>
                <a:latin typeface="Arial" charset="0"/>
              </a:rPr>
              <a:t> </a:t>
            </a:r>
            <a:r>
              <a:rPr lang="en-US" sz="2800" dirty="0" err="1">
                <a:solidFill>
                  <a:srgbClr val="000000"/>
                </a:solidFill>
                <a:latin typeface="Arial" charset="0"/>
              </a:rPr>
              <a:t>voor</a:t>
            </a:r>
            <a:r>
              <a:rPr lang="en-US" sz="2800" dirty="0">
                <a:solidFill>
                  <a:srgbClr val="000000"/>
                </a:solidFill>
                <a:latin typeface="Arial" charset="0"/>
              </a:rPr>
              <a:t> CHECK-IT </a:t>
            </a:r>
            <a:r>
              <a:rPr lang="en-US" sz="2800" dirty="0" smtClean="0">
                <a:solidFill>
                  <a:srgbClr val="000000"/>
                </a:solidFill>
                <a:latin typeface="Arial" charset="0"/>
              </a:rPr>
              <a:t>(Holland Garden</a:t>
            </a:r>
            <a:r>
              <a:rPr lang="en-US" sz="2800" dirty="0">
                <a:solidFill>
                  <a:srgbClr val="000000"/>
                </a:solidFill>
                <a:latin typeface="Arial" charset="0"/>
              </a:rPr>
              <a:t>) </a:t>
            </a:r>
            <a:r>
              <a:rPr lang="en-US" sz="2800" dirty="0" err="1">
                <a:solidFill>
                  <a:srgbClr val="000000"/>
                </a:solidFill>
                <a:latin typeface="Arial" charset="0"/>
              </a:rPr>
              <a:t>geboren</a:t>
            </a:r>
            <a:r>
              <a:rPr lang="en-US" sz="2800" dirty="0">
                <a:solidFill>
                  <a:srgbClr val="000000"/>
                </a:solidFill>
                <a:latin typeface="Arial" charset="0"/>
              </a:rPr>
              <a:t>.</a:t>
            </a:r>
          </a:p>
          <a:p>
            <a:pPr marL="339725" indent="-339725" algn="l">
              <a:spcBef>
                <a:spcPts val="500"/>
              </a:spcBef>
              <a:buClrTx/>
              <a:buSz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US" dirty="0">
              <a:solidFill>
                <a:srgbClr val="000000"/>
              </a:solidFill>
              <a:latin typeface="Arial"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3740150" y="727075"/>
            <a:ext cx="4978400" cy="1143000"/>
          </a:xfrm>
          <a:prstGeom prst="rect">
            <a:avLst/>
          </a:prstGeom>
          <a:noFill/>
          <a:ln w="9525">
            <a:noFill/>
            <a:round/>
            <a:headEnd/>
            <a:tailEnd/>
          </a:ln>
        </p:spPr>
        <p:txBody>
          <a:bodyPr anchor="ctr"/>
          <a:lstStyle/>
          <a:p>
            <a:pPr algn="l">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sz="2800">
                <a:solidFill>
                  <a:srgbClr val="000000"/>
                </a:solidFill>
                <a:latin typeface="Arial" charset="0"/>
              </a:rPr>
              <a:t>Hoe het begon</a:t>
            </a:r>
          </a:p>
        </p:txBody>
      </p:sp>
      <p:sp>
        <p:nvSpPr>
          <p:cNvPr id="9219" name="Text Box 2"/>
          <p:cNvSpPr txBox="1">
            <a:spLocks noChangeArrowheads="1"/>
          </p:cNvSpPr>
          <p:nvPr/>
        </p:nvSpPr>
        <p:spPr bwMode="auto">
          <a:xfrm>
            <a:off x="2390775" y="2163763"/>
            <a:ext cx="6645275" cy="5141912"/>
          </a:xfrm>
          <a:prstGeom prst="rect">
            <a:avLst/>
          </a:prstGeom>
          <a:noFill/>
          <a:ln w="9525">
            <a:noFill/>
            <a:round/>
            <a:headEnd/>
            <a:tailEnd/>
          </a:ln>
        </p:spPr>
        <p:txBody>
          <a:bodyPr/>
          <a:lstStyle/>
          <a:p>
            <a:pPr marL="339725" indent="-339725" algn="l">
              <a:spcBef>
                <a:spcPts val="5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800" dirty="0" smtClean="0">
                <a:solidFill>
                  <a:srgbClr val="000000"/>
                </a:solidFill>
                <a:latin typeface="Arial" charset="0"/>
              </a:rPr>
              <a:t>In </a:t>
            </a:r>
            <a:r>
              <a:rPr lang="en-US" sz="2800" dirty="0">
                <a:solidFill>
                  <a:srgbClr val="000000"/>
                </a:solidFill>
                <a:latin typeface="Arial" charset="0"/>
              </a:rPr>
              <a:t>2008 </a:t>
            </a:r>
            <a:r>
              <a:rPr lang="en-US" sz="2800" dirty="0" err="1">
                <a:solidFill>
                  <a:srgbClr val="000000"/>
                </a:solidFill>
                <a:latin typeface="Arial" charset="0"/>
              </a:rPr>
              <a:t>werd</a:t>
            </a:r>
            <a:r>
              <a:rPr lang="en-US" sz="2800" dirty="0">
                <a:solidFill>
                  <a:srgbClr val="000000"/>
                </a:solidFill>
                <a:latin typeface="Arial" charset="0"/>
              </a:rPr>
              <a:t> met de partners en het </a:t>
            </a:r>
            <a:r>
              <a:rPr lang="en-US" sz="2800" dirty="0" err="1">
                <a:solidFill>
                  <a:srgbClr val="000000"/>
                </a:solidFill>
                <a:latin typeface="Arial" charset="0"/>
              </a:rPr>
              <a:t>een</a:t>
            </a:r>
            <a:r>
              <a:rPr lang="en-US" sz="2800" dirty="0">
                <a:solidFill>
                  <a:srgbClr val="000000"/>
                </a:solidFill>
                <a:latin typeface="Arial" charset="0"/>
              </a:rPr>
              <a:t> </a:t>
            </a:r>
            <a:r>
              <a:rPr lang="en-US" sz="2800" dirty="0" err="1">
                <a:solidFill>
                  <a:srgbClr val="000000"/>
                </a:solidFill>
                <a:latin typeface="Arial" charset="0"/>
              </a:rPr>
              <a:t>programma</a:t>
            </a:r>
            <a:r>
              <a:rPr lang="en-US" sz="2800" dirty="0">
                <a:solidFill>
                  <a:srgbClr val="000000"/>
                </a:solidFill>
                <a:latin typeface="Arial" charset="0"/>
              </a:rPr>
              <a:t> </a:t>
            </a:r>
            <a:r>
              <a:rPr lang="en-US" sz="2800" dirty="0" err="1">
                <a:solidFill>
                  <a:srgbClr val="000000"/>
                </a:solidFill>
                <a:latin typeface="Arial" charset="0"/>
              </a:rPr>
              <a:t>samengesteld</a:t>
            </a:r>
            <a:r>
              <a:rPr lang="en-US" sz="2800" dirty="0">
                <a:solidFill>
                  <a:srgbClr val="000000"/>
                </a:solidFill>
                <a:latin typeface="Arial" charset="0"/>
              </a:rPr>
              <a:t> en </a:t>
            </a:r>
            <a:r>
              <a:rPr lang="en-US" sz="2800" dirty="0" err="1">
                <a:solidFill>
                  <a:srgbClr val="000000"/>
                </a:solidFill>
                <a:latin typeface="Arial" charset="0"/>
              </a:rPr>
              <a:t>een</a:t>
            </a:r>
            <a:r>
              <a:rPr lang="en-US" sz="2800" dirty="0">
                <a:solidFill>
                  <a:srgbClr val="000000"/>
                </a:solidFill>
                <a:latin typeface="Arial" charset="0"/>
              </a:rPr>
              <a:t> start </a:t>
            </a:r>
            <a:r>
              <a:rPr lang="en-US" sz="2800" dirty="0" err="1">
                <a:solidFill>
                  <a:srgbClr val="000000"/>
                </a:solidFill>
                <a:latin typeface="Arial" charset="0"/>
              </a:rPr>
              <a:t>gemaakt</a:t>
            </a:r>
            <a:endParaRPr lang="en-US" sz="2800" dirty="0">
              <a:solidFill>
                <a:srgbClr val="000000"/>
              </a:solidFill>
              <a:latin typeface="Arial" charset="0"/>
            </a:endParaRPr>
          </a:p>
          <a:p>
            <a:pPr marL="339725" indent="-339725" algn="l">
              <a:spcBef>
                <a:spcPts val="5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800" dirty="0">
                <a:solidFill>
                  <a:srgbClr val="000000"/>
                </a:solidFill>
                <a:latin typeface="Arial" charset="0"/>
              </a:rPr>
              <a:t>In 2009 </a:t>
            </a:r>
            <a:r>
              <a:rPr lang="en-US" sz="2800" dirty="0" err="1">
                <a:solidFill>
                  <a:srgbClr val="000000"/>
                </a:solidFill>
                <a:latin typeface="Arial" charset="0"/>
              </a:rPr>
              <a:t>subsidie</a:t>
            </a:r>
            <a:r>
              <a:rPr lang="en-US" sz="2800" dirty="0">
                <a:solidFill>
                  <a:srgbClr val="000000"/>
                </a:solidFill>
                <a:latin typeface="Arial" charset="0"/>
              </a:rPr>
              <a:t> van EVD. </a:t>
            </a:r>
          </a:p>
          <a:p>
            <a:pPr marL="339725" indent="-339725" algn="l">
              <a:spcBef>
                <a:spcPts val="500"/>
              </a:spcBef>
              <a:buClrTx/>
              <a:buSzTx/>
              <a:buFontTx/>
              <a:buNone/>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US" dirty="0">
              <a:solidFill>
                <a:srgbClr val="000000"/>
              </a:solidFill>
              <a:latin typeface="Arial" charset="0"/>
            </a:endParaRPr>
          </a:p>
        </p:txBody>
      </p:sp>
      <p:pic>
        <p:nvPicPr>
          <p:cNvPr id="9220" name="Picture 3">
            <a:hlinkClick r:id="rId3"/>
          </p:cNvPr>
          <p:cNvPicPr>
            <a:picLocks noChangeAspect="1" noChangeArrowheads="1"/>
          </p:cNvPicPr>
          <p:nvPr/>
        </p:nvPicPr>
        <p:blipFill>
          <a:blip r:embed="rId4"/>
          <a:srcRect/>
          <a:stretch>
            <a:fillRect/>
          </a:stretch>
        </p:blipFill>
        <p:spPr bwMode="auto">
          <a:xfrm>
            <a:off x="5786446" y="3214686"/>
            <a:ext cx="1387475" cy="266700"/>
          </a:xfrm>
          <a:prstGeom prst="rect">
            <a:avLst/>
          </a:prstGeom>
          <a:noFill/>
          <a:ln w="9525">
            <a:noFill/>
            <a:round/>
            <a:headEnd/>
            <a:tailEnd/>
          </a:ln>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57554" y="274638"/>
            <a:ext cx="5500726" cy="1143000"/>
          </a:xfrm>
        </p:spPr>
        <p:txBody>
          <a:bodyPr/>
          <a:lstStyle/>
          <a:p>
            <a:r>
              <a:rPr lang="nl-NL" dirty="0" smtClean="0"/>
              <a:t>Website</a:t>
            </a:r>
            <a:br>
              <a:rPr lang="nl-NL" dirty="0" smtClean="0"/>
            </a:br>
            <a:r>
              <a:rPr lang="nl-NL" sz="2000" dirty="0" smtClean="0"/>
              <a:t>www.Check-IT.cn/www.checkitcenter.com</a:t>
            </a:r>
            <a:endParaRPr lang="nl-NL" sz="2000" dirty="0"/>
          </a:p>
        </p:txBody>
      </p:sp>
      <p:pic>
        <p:nvPicPr>
          <p:cNvPr id="1026" name="Picture 2"/>
          <p:cNvPicPr>
            <a:picLocks noGrp="1" noChangeAspect="1" noChangeArrowheads="1"/>
          </p:cNvPicPr>
          <p:nvPr>
            <p:ph idx="1"/>
          </p:nvPr>
        </p:nvPicPr>
        <p:blipFill>
          <a:blip r:embed="rId2"/>
          <a:srcRect/>
          <a:stretch>
            <a:fillRect/>
          </a:stretch>
        </p:blipFill>
        <p:spPr bwMode="auto">
          <a:xfrm>
            <a:off x="2878138" y="2076548"/>
            <a:ext cx="5692775" cy="406221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714744" y="285728"/>
            <a:ext cx="4978400" cy="1143000"/>
          </a:xfrm>
        </p:spPr>
        <p:txBody>
          <a:bodyPr/>
          <a:lstStyle/>
          <a:p>
            <a:endParaRPr lang="nl-NL" dirty="0"/>
          </a:p>
        </p:txBody>
      </p:sp>
      <p:sp>
        <p:nvSpPr>
          <p:cNvPr id="3" name="Tijdelijke aanduiding voor inhoud 2"/>
          <p:cNvSpPr>
            <a:spLocks noGrp="1"/>
          </p:cNvSpPr>
          <p:nvPr>
            <p:ph idx="1"/>
          </p:nvPr>
        </p:nvSpPr>
        <p:spPr/>
        <p:txBody>
          <a:bodyPr/>
          <a:lstStyle/>
          <a:p>
            <a:endParaRPr lang="nl-NL" dirty="0"/>
          </a:p>
        </p:txBody>
      </p:sp>
      <p:sp>
        <p:nvSpPr>
          <p:cNvPr id="4" name="TextBox 5"/>
          <p:cNvSpPr txBox="1"/>
          <p:nvPr/>
        </p:nvSpPr>
        <p:spPr>
          <a:xfrm>
            <a:off x="2786050" y="785794"/>
            <a:ext cx="5929354" cy="707886"/>
          </a:xfrm>
          <a:prstGeom prst="rect">
            <a:avLst/>
          </a:prstGeom>
          <a:noFill/>
        </p:spPr>
        <p:txBody>
          <a:bodyPr wrap="square" rtlCol="0">
            <a:spAutoFit/>
          </a:bodyPr>
          <a:lstStyle/>
          <a:p>
            <a:pPr algn="ctr"/>
            <a:r>
              <a:rPr lang="en-US" altLang="zh-CN" sz="4000" dirty="0" smtClean="0">
                <a:ea typeface="华文隶书" pitchFamily="2" charset="-122"/>
              </a:rPr>
              <a:t>Website </a:t>
            </a:r>
            <a:r>
              <a:rPr lang="nl-NL" sz="4000" dirty="0" smtClean="0"/>
              <a:t>design</a:t>
            </a:r>
            <a:r>
              <a:rPr lang="en-US" altLang="zh-CN" sz="4000" dirty="0" smtClean="0">
                <a:ea typeface="华文隶书" pitchFamily="2" charset="-122"/>
              </a:rPr>
              <a:t>n</a:t>
            </a:r>
            <a:endParaRPr lang="zh-CN" altLang="en-US" sz="4000" dirty="0">
              <a:ea typeface="华文隶书" pitchFamily="2" charset="-122"/>
            </a:endParaRPr>
          </a:p>
        </p:txBody>
      </p:sp>
      <p:pic>
        <p:nvPicPr>
          <p:cNvPr id="5" name="Picture 2"/>
          <p:cNvPicPr>
            <a:picLocks noChangeAspect="1" noChangeArrowheads="1"/>
          </p:cNvPicPr>
          <p:nvPr/>
        </p:nvPicPr>
        <p:blipFill>
          <a:blip r:embed="rId2" cstate="print"/>
          <a:srcRect/>
          <a:stretch>
            <a:fillRect/>
          </a:stretch>
        </p:blipFill>
        <p:spPr bwMode="auto">
          <a:xfrm>
            <a:off x="6526186" y="1774826"/>
            <a:ext cx="2219797" cy="2879172"/>
          </a:xfrm>
          <a:prstGeom prst="rect">
            <a:avLst/>
          </a:prstGeom>
          <a:ln>
            <a:noFill/>
          </a:ln>
          <a:effectLst>
            <a:outerShdw blurRad="292100" dist="139700" dir="2700000" algn="tl" rotWithShape="0">
              <a:srgbClr val="333333">
                <a:alpha val="65000"/>
              </a:srgbClr>
            </a:outerShdw>
          </a:effectLst>
        </p:spPr>
      </p:pic>
      <p:pic>
        <p:nvPicPr>
          <p:cNvPr id="6" name="Picture 3"/>
          <p:cNvPicPr>
            <a:picLocks noChangeAspect="1" noChangeArrowheads="1"/>
          </p:cNvPicPr>
          <p:nvPr/>
        </p:nvPicPr>
        <p:blipFill>
          <a:blip r:embed="rId3" cstate="print"/>
          <a:srcRect/>
          <a:stretch>
            <a:fillRect/>
          </a:stretch>
        </p:blipFill>
        <p:spPr bwMode="auto">
          <a:xfrm>
            <a:off x="2836847" y="1803398"/>
            <a:ext cx="2643206" cy="1974317"/>
          </a:xfrm>
          <a:prstGeom prst="rect">
            <a:avLst/>
          </a:prstGeom>
          <a:ln>
            <a:noFill/>
          </a:ln>
          <a:effectLst>
            <a:outerShdw blurRad="292100" dist="139700" dir="2700000" algn="tl" rotWithShape="0">
              <a:srgbClr val="333333">
                <a:alpha val="65000"/>
              </a:srgbClr>
            </a:outerShdw>
          </a:effectLst>
        </p:spPr>
      </p:pic>
      <p:pic>
        <p:nvPicPr>
          <p:cNvPr id="7" name="Picture 4"/>
          <p:cNvPicPr>
            <a:picLocks noChangeAspect="1" noChangeArrowheads="1"/>
          </p:cNvPicPr>
          <p:nvPr/>
        </p:nvPicPr>
        <p:blipFill>
          <a:blip r:embed="rId4" cstate="print"/>
          <a:srcRect/>
          <a:stretch>
            <a:fillRect/>
          </a:stretch>
        </p:blipFill>
        <p:spPr bwMode="auto">
          <a:xfrm>
            <a:off x="5937223" y="2876550"/>
            <a:ext cx="2146535" cy="2784025"/>
          </a:xfrm>
          <a:prstGeom prst="rect">
            <a:avLst/>
          </a:prstGeom>
          <a:ln>
            <a:noFill/>
          </a:ln>
          <a:effectLst>
            <a:outerShdw blurRad="292100" dist="139700" dir="2700000" algn="tl" rotWithShape="0">
              <a:srgbClr val="333333">
                <a:alpha val="65000"/>
              </a:srgbClr>
            </a:outerShdw>
          </a:effectLst>
        </p:spPr>
      </p:pic>
      <p:pic>
        <p:nvPicPr>
          <p:cNvPr id="8" name="Picture 5"/>
          <p:cNvPicPr>
            <a:picLocks noChangeAspect="1" noChangeArrowheads="1"/>
          </p:cNvPicPr>
          <p:nvPr/>
        </p:nvPicPr>
        <p:blipFill>
          <a:blip r:embed="rId5" cstate="print"/>
          <a:srcRect/>
          <a:stretch>
            <a:fillRect/>
          </a:stretch>
        </p:blipFill>
        <p:spPr bwMode="auto">
          <a:xfrm>
            <a:off x="2285984" y="3143248"/>
            <a:ext cx="2643206" cy="197431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gtEl>
                                      </p:cBhvr>
                                      <p:by x="200000" y="20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8"/>
                                        </p:tgtEl>
                                      </p:cBhvr>
                                      <p:by x="50000" y="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7"/>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Opdrachten</a:t>
            </a:r>
            <a:endParaRPr lang="nl-NL" dirty="0"/>
          </a:p>
        </p:txBody>
      </p:sp>
      <p:sp>
        <p:nvSpPr>
          <p:cNvPr id="5" name="Tijdelijke aanduiding voor inhoud 4"/>
          <p:cNvSpPr>
            <a:spLocks noGrp="1"/>
          </p:cNvSpPr>
          <p:nvPr>
            <p:ph idx="1"/>
          </p:nvPr>
        </p:nvSpPr>
        <p:spPr/>
        <p:txBody>
          <a:bodyPr/>
          <a:lstStyle/>
          <a:p>
            <a:pPr lvl="0"/>
            <a:r>
              <a:rPr lang="nl-NL" dirty="0" smtClean="0"/>
              <a:t>Infrastructuur design en implementatie (</a:t>
            </a:r>
            <a:r>
              <a:rPr lang="nl-NL" dirty="0" err="1" smtClean="0"/>
              <a:t>Check-IT</a:t>
            </a:r>
            <a:r>
              <a:rPr lang="nl-NL" dirty="0" smtClean="0"/>
              <a:t> en </a:t>
            </a:r>
            <a:r>
              <a:rPr lang="nl-NL" dirty="0" err="1" smtClean="0"/>
              <a:t>NKM-Noell</a:t>
            </a:r>
            <a:r>
              <a:rPr lang="nl-NL" dirty="0" smtClean="0"/>
              <a:t>)</a:t>
            </a:r>
          </a:p>
          <a:p>
            <a:r>
              <a:rPr lang="nl-NL" dirty="0" err="1" smtClean="0"/>
              <a:t>Datawarehouse</a:t>
            </a:r>
            <a:r>
              <a:rPr lang="nl-NL" dirty="0" smtClean="0"/>
              <a:t> </a:t>
            </a:r>
            <a:r>
              <a:rPr lang="nl-NL" dirty="0" err="1" smtClean="0"/>
              <a:t>applic</a:t>
            </a:r>
            <a:r>
              <a:rPr lang="nl-NL" dirty="0" smtClean="0"/>
              <a:t>. voor verbruiksmaterialen (Huisman)</a:t>
            </a:r>
          </a:p>
          <a:p>
            <a:r>
              <a:rPr lang="nl-NL" dirty="0" smtClean="0"/>
              <a:t>3D </a:t>
            </a:r>
            <a:r>
              <a:rPr lang="nl-NL" dirty="0" err="1" smtClean="0"/>
              <a:t>racing</a:t>
            </a:r>
            <a:r>
              <a:rPr lang="nl-NL" dirty="0" smtClean="0"/>
              <a:t> game (</a:t>
            </a:r>
            <a:r>
              <a:rPr lang="nl-NL" dirty="0" err="1" smtClean="0"/>
              <a:t>Centipode</a:t>
            </a:r>
            <a:r>
              <a:rPr lang="nl-NL" dirty="0" smtClean="0"/>
              <a:t>)</a:t>
            </a:r>
          </a:p>
          <a:p>
            <a:r>
              <a:rPr lang="nl-NL" dirty="0" smtClean="0"/>
              <a:t>Div. kleine web opdrachten voor UvA, </a:t>
            </a:r>
            <a:r>
              <a:rPr lang="nl-NL" dirty="0" err="1" smtClean="0"/>
              <a:t>G-Company</a:t>
            </a:r>
            <a:r>
              <a:rPr lang="nl-NL" dirty="0" smtClean="0"/>
              <a:t>, Depot-2</a:t>
            </a:r>
            <a:endParaRPr lang="nl-NL" dirty="0"/>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 praktijk</a:t>
            </a:r>
            <a:endParaRPr lang="nl-NL" dirty="0"/>
          </a:p>
        </p:txBody>
      </p:sp>
      <p:sp>
        <p:nvSpPr>
          <p:cNvPr id="3" name="Tijdelijke aanduiding voor inhoud 2"/>
          <p:cNvSpPr>
            <a:spLocks noGrp="1"/>
          </p:cNvSpPr>
          <p:nvPr>
            <p:ph idx="1"/>
          </p:nvPr>
        </p:nvSpPr>
        <p:spPr/>
        <p:txBody>
          <a:bodyPr/>
          <a:lstStyle/>
          <a:p>
            <a:r>
              <a:rPr lang="nl-NL" dirty="0" smtClean="0"/>
              <a:t>Projectmatig werken</a:t>
            </a:r>
          </a:p>
          <a:p>
            <a:pPr lvl="1"/>
            <a:r>
              <a:rPr lang="nl-NL" dirty="0" err="1" smtClean="0"/>
              <a:t>Agilent</a:t>
            </a:r>
            <a:r>
              <a:rPr lang="nl-NL" dirty="0" smtClean="0"/>
              <a:t> en Scrum</a:t>
            </a:r>
          </a:p>
          <a:p>
            <a:pPr lvl="1"/>
            <a:r>
              <a:rPr lang="nl-NL" dirty="0" smtClean="0"/>
              <a:t>Project sturing</a:t>
            </a:r>
          </a:p>
          <a:p>
            <a:pPr lvl="1"/>
            <a:r>
              <a:rPr lang="nl-NL" dirty="0" smtClean="0"/>
              <a:t>zelfstandigheid</a:t>
            </a:r>
          </a:p>
          <a:p>
            <a:r>
              <a:rPr lang="nl-NL" dirty="0" smtClean="0"/>
              <a:t>Stagiaires uit Nederland en afstudeerders uit China</a:t>
            </a:r>
          </a:p>
          <a:p>
            <a:r>
              <a:rPr lang="nl-NL" dirty="0" smtClean="0"/>
              <a:t>Werkhouding</a:t>
            </a:r>
          </a:p>
          <a:p>
            <a:r>
              <a:rPr lang="nl-NL" dirty="0" smtClean="0"/>
              <a:t>Cultuur</a:t>
            </a:r>
          </a:p>
          <a:p>
            <a:endParaRPr lang="nl-NL"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smtClean="0"/>
              <a:t>Verschillen</a:t>
            </a:r>
            <a:endParaRPr lang="nl-NL" dirty="0"/>
          </a:p>
        </p:txBody>
      </p:sp>
      <p:sp>
        <p:nvSpPr>
          <p:cNvPr id="5" name="Tijdelijke aanduiding voor inhoud 4"/>
          <p:cNvSpPr>
            <a:spLocks noGrp="1"/>
          </p:cNvSpPr>
          <p:nvPr>
            <p:ph sz="half" idx="1"/>
          </p:nvPr>
        </p:nvSpPr>
        <p:spPr/>
        <p:txBody>
          <a:bodyPr/>
          <a:lstStyle/>
          <a:p>
            <a:r>
              <a:rPr lang="nl-NL" dirty="0" smtClean="0"/>
              <a:t>Individueel</a:t>
            </a:r>
          </a:p>
          <a:p>
            <a:r>
              <a:rPr lang="nl-NL" dirty="0" smtClean="0"/>
              <a:t>Vrijheid</a:t>
            </a:r>
          </a:p>
          <a:p>
            <a:r>
              <a:rPr lang="nl-NL" dirty="0" smtClean="0"/>
              <a:t>Rechten</a:t>
            </a:r>
          </a:p>
          <a:p>
            <a:r>
              <a:rPr lang="nl-NL" dirty="0" smtClean="0"/>
              <a:t>Extern gericht </a:t>
            </a:r>
          </a:p>
          <a:p>
            <a:r>
              <a:rPr lang="nl-NL" dirty="0" smtClean="0"/>
              <a:t>Langdurige relaties</a:t>
            </a:r>
          </a:p>
          <a:p>
            <a:r>
              <a:rPr lang="nl-NL" dirty="0" smtClean="0"/>
              <a:t>Praktijkleren</a:t>
            </a:r>
          </a:p>
          <a:p>
            <a:r>
              <a:rPr lang="nl-NL" dirty="0" smtClean="0"/>
              <a:t>Vergelijkend</a:t>
            </a:r>
          </a:p>
          <a:p>
            <a:endParaRPr lang="nl-NL" dirty="0"/>
          </a:p>
        </p:txBody>
      </p:sp>
      <p:sp>
        <p:nvSpPr>
          <p:cNvPr id="6" name="Tijdelijke aanduiding voor inhoud 5"/>
          <p:cNvSpPr>
            <a:spLocks noGrp="1"/>
          </p:cNvSpPr>
          <p:nvPr>
            <p:ph sz="half" idx="2"/>
          </p:nvPr>
        </p:nvSpPr>
        <p:spPr>
          <a:xfrm>
            <a:off x="5800724" y="1844675"/>
            <a:ext cx="3200431" cy="4525963"/>
          </a:xfrm>
        </p:spPr>
        <p:txBody>
          <a:bodyPr/>
          <a:lstStyle/>
          <a:p>
            <a:r>
              <a:rPr lang="nl-NL" dirty="0" smtClean="0"/>
              <a:t>Verantwoordelijk</a:t>
            </a:r>
          </a:p>
          <a:p>
            <a:r>
              <a:rPr lang="nl-NL" dirty="0" smtClean="0"/>
              <a:t>Collectief</a:t>
            </a:r>
          </a:p>
          <a:p>
            <a:r>
              <a:rPr lang="nl-NL" dirty="0" smtClean="0"/>
              <a:t>Gericht op snelle successen </a:t>
            </a:r>
          </a:p>
          <a:p>
            <a:r>
              <a:rPr lang="nl-NL" dirty="0" smtClean="0"/>
              <a:t>Trots op historie</a:t>
            </a:r>
          </a:p>
          <a:p>
            <a:r>
              <a:rPr lang="nl-NL" dirty="0" smtClean="0"/>
              <a:t>Theoretisch</a:t>
            </a:r>
          </a:p>
          <a:p>
            <a:r>
              <a:rPr lang="nl-NL" dirty="0" smtClean="0"/>
              <a:t>“</a:t>
            </a:r>
            <a:r>
              <a:rPr lang="nl-NL" dirty="0" err="1" smtClean="0"/>
              <a:t>Bedrijfs</a:t>
            </a:r>
            <a:r>
              <a:rPr lang="nl-NL" dirty="0" smtClean="0"/>
              <a:t>” cultuur</a:t>
            </a:r>
          </a:p>
          <a:p>
            <a:endParaRPr lang="nl-NL"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dirty="0" smtClean="0"/>
              <a:t>Problemen</a:t>
            </a:r>
            <a:endParaRPr lang="nl-NL" dirty="0"/>
          </a:p>
        </p:txBody>
      </p:sp>
      <p:sp>
        <p:nvSpPr>
          <p:cNvPr id="6" name="Tijdelijke aanduiding voor inhoud 5"/>
          <p:cNvSpPr>
            <a:spLocks noGrp="1"/>
          </p:cNvSpPr>
          <p:nvPr>
            <p:ph idx="1"/>
          </p:nvPr>
        </p:nvSpPr>
        <p:spPr/>
        <p:txBody>
          <a:bodyPr/>
          <a:lstStyle/>
          <a:p>
            <a:r>
              <a:rPr lang="nl-NL" dirty="0" smtClean="0"/>
              <a:t>Projectleiding lag bij Dutch resident teacher</a:t>
            </a:r>
          </a:p>
          <a:p>
            <a:r>
              <a:rPr lang="nl-NL" dirty="0" smtClean="0"/>
              <a:t>Deelprojectleiders waren Nederlandse studenten </a:t>
            </a:r>
          </a:p>
          <a:p>
            <a:r>
              <a:rPr lang="nl-NL" dirty="0" smtClean="0"/>
              <a:t>Competentie gericht en probleem analyserend versus theoretisch geschoold en snelle oplossing zoeken</a:t>
            </a:r>
          </a:p>
          <a:p>
            <a:endParaRPr lang="nl-NL" dirty="0"/>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Xiamen</a:t>
            </a:r>
            <a:endParaRPr lang="nl-NL" dirty="0"/>
          </a:p>
        </p:txBody>
      </p:sp>
      <p:pic>
        <p:nvPicPr>
          <p:cNvPr id="3074" name="Picture 2"/>
          <p:cNvPicPr>
            <a:picLocks noGrp="1" noChangeAspect="1" noChangeArrowheads="1"/>
          </p:cNvPicPr>
          <p:nvPr>
            <p:ph idx="1"/>
          </p:nvPr>
        </p:nvPicPr>
        <p:blipFill>
          <a:blip r:embed="rId2"/>
          <a:srcRect/>
          <a:stretch>
            <a:fillRect/>
          </a:stretch>
        </p:blipFill>
        <p:spPr bwMode="auto">
          <a:xfrm>
            <a:off x="3390900" y="2045279"/>
            <a:ext cx="5395942" cy="363400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smtClean="0"/>
              <a:t>Culturele betweters (NL)</a:t>
            </a:r>
          </a:p>
          <a:p>
            <a:r>
              <a:rPr lang="nl-NL" dirty="0" smtClean="0"/>
              <a:t>Vakantiegevoel</a:t>
            </a:r>
          </a:p>
          <a:p>
            <a:r>
              <a:rPr lang="nl-NL" dirty="0" smtClean="0"/>
              <a:t>Gezichtsverlies is onbespreekbaar</a:t>
            </a:r>
          </a:p>
          <a:p>
            <a:r>
              <a:rPr lang="nl-NL" dirty="0" smtClean="0"/>
              <a:t>Netwerken is the </a:t>
            </a:r>
            <a:r>
              <a:rPr lang="nl-NL" dirty="0" err="1" smtClean="0"/>
              <a:t>way</a:t>
            </a:r>
            <a:r>
              <a:rPr lang="nl-NL" dirty="0" smtClean="0"/>
              <a:t> to go</a:t>
            </a:r>
          </a:p>
          <a:p>
            <a:endParaRPr lang="nl-NL" dirty="0" smtClean="0"/>
          </a:p>
          <a:p>
            <a:endParaRPr lang="nl-NL" dirty="0"/>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Communicatie</a:t>
            </a:r>
            <a:endParaRPr lang="nl-NL" dirty="0"/>
          </a:p>
        </p:txBody>
      </p:sp>
      <p:sp>
        <p:nvSpPr>
          <p:cNvPr id="3" name="Tijdelijke aanduiding voor inhoud 2"/>
          <p:cNvSpPr>
            <a:spLocks noGrp="1"/>
          </p:cNvSpPr>
          <p:nvPr>
            <p:ph idx="1"/>
          </p:nvPr>
        </p:nvSpPr>
        <p:spPr/>
        <p:txBody>
          <a:bodyPr/>
          <a:lstStyle/>
          <a:p>
            <a:r>
              <a:rPr lang="nl-NL" dirty="0" smtClean="0"/>
              <a:t>Indirect</a:t>
            </a:r>
          </a:p>
          <a:p>
            <a:r>
              <a:rPr lang="nl-NL" dirty="0" smtClean="0"/>
              <a:t>Weinig/geen uitingen van afwijzing of negatieve gedachten</a:t>
            </a:r>
          </a:p>
          <a:p>
            <a:r>
              <a:rPr lang="nl-NL" dirty="0" smtClean="0"/>
              <a:t>Onwillig om “nee” te zeggen</a:t>
            </a:r>
          </a:p>
          <a:p>
            <a:r>
              <a:rPr lang="nl-NL" dirty="0" smtClean="0"/>
              <a:t>dikke lagen Achter wat er gezegd wordt ligt een achterliggende gedachte </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r>
              <a:rPr lang="nl-NL" dirty="0" smtClean="0"/>
              <a:t>Verandert de situatie, dan kan ook de betekenis van een overeenkomst veranderen</a:t>
            </a:r>
          </a:p>
          <a:p>
            <a:r>
              <a:rPr lang="nl-NL" dirty="0" smtClean="0"/>
              <a:t>Een Chinees onderhandelt het liefst met een Chinees</a:t>
            </a:r>
          </a:p>
          <a:p>
            <a:r>
              <a:rPr lang="nl-NL" dirty="0" smtClean="0"/>
              <a:t>Agenda verder dan 4 weken vooruitplannen is “niet logisch”, er kan teveel veranderen</a:t>
            </a:r>
          </a:p>
          <a:p>
            <a:endParaRPr lang="nl-NL" dirty="0" smtClean="0"/>
          </a:p>
          <a:p>
            <a:endParaRPr lang="nl-NL" dirty="0"/>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Onderhandelen</a:t>
            </a:r>
            <a:endParaRPr lang="nl-NL" dirty="0"/>
          </a:p>
        </p:txBody>
      </p:sp>
      <p:sp>
        <p:nvSpPr>
          <p:cNvPr id="3" name="Tijdelijke aanduiding voor inhoud 2"/>
          <p:cNvSpPr>
            <a:spLocks noGrp="1"/>
          </p:cNvSpPr>
          <p:nvPr>
            <p:ph idx="1"/>
          </p:nvPr>
        </p:nvSpPr>
        <p:spPr/>
        <p:txBody>
          <a:bodyPr/>
          <a:lstStyle/>
          <a:p>
            <a:r>
              <a:rPr lang="nl-NL" dirty="0" smtClean="0"/>
              <a:t>Eerst wordt een relatie opgebouwd</a:t>
            </a:r>
          </a:p>
          <a:p>
            <a:r>
              <a:rPr lang="nl-NL" dirty="0" smtClean="0"/>
              <a:t>Duurt altijd langer dan verwacht</a:t>
            </a:r>
          </a:p>
          <a:p>
            <a:r>
              <a:rPr lang="nl-NL" dirty="0" smtClean="0"/>
              <a:t>De gesprekspartner moet met de voorwaarden voor het gesprek/onderhandeling komen</a:t>
            </a:r>
          </a:p>
          <a:p>
            <a:r>
              <a:rPr lang="nl-NL" dirty="0" smtClean="0"/>
              <a:t>Is er een relatie er, dan kan het razend snel gaan</a:t>
            </a:r>
          </a:p>
          <a:p>
            <a:pPr>
              <a:buNone/>
            </a:pPr>
            <a:endParaRPr lang="nl-NL" dirty="0" smtClean="0"/>
          </a:p>
          <a:p>
            <a:endParaRPr lang="nl-NL" dirty="0"/>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Onderhandelen</a:t>
            </a:r>
            <a:endParaRPr lang="nl-NL" dirty="0"/>
          </a:p>
        </p:txBody>
      </p:sp>
      <p:sp>
        <p:nvSpPr>
          <p:cNvPr id="3" name="Tijdelijke aanduiding voor inhoud 2"/>
          <p:cNvSpPr>
            <a:spLocks noGrp="1"/>
          </p:cNvSpPr>
          <p:nvPr>
            <p:ph idx="1"/>
          </p:nvPr>
        </p:nvSpPr>
        <p:spPr/>
        <p:txBody>
          <a:bodyPr/>
          <a:lstStyle/>
          <a:p>
            <a:r>
              <a:rPr lang="nl-NL" dirty="0" smtClean="0"/>
              <a:t>Vaak wordt een tussenpersoon ingeschakeld:</a:t>
            </a:r>
          </a:p>
          <a:p>
            <a:pPr lvl="1"/>
            <a:r>
              <a:rPr lang="nl-NL" dirty="0" smtClean="0"/>
              <a:t>Men wil niet direct argumenteren, confronteren tijden de onderhandeling</a:t>
            </a:r>
          </a:p>
          <a:p>
            <a:pPr lvl="1"/>
            <a:r>
              <a:rPr lang="nl-NL" dirty="0" smtClean="0"/>
              <a:t>Als de issue niet op te lossen is wordt een tussenpersoon die “hoger” in rang is ingeschakeld om voor beide partijen een voordeel eruit te slepen</a:t>
            </a:r>
          </a:p>
          <a:p>
            <a:pPr>
              <a:buNone/>
            </a:pPr>
            <a:endParaRPr lang="nl-NL" dirty="0" smtClean="0"/>
          </a:p>
          <a:p>
            <a:endParaRPr lang="nl-NL" dirty="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3143250" y="735013"/>
            <a:ext cx="5857875" cy="1143000"/>
          </a:xfrm>
          <a:prstGeom prst="rect">
            <a:avLst/>
          </a:prstGeom>
          <a:noFill/>
          <a:ln w="9525">
            <a:noFill/>
            <a:round/>
            <a:headEnd/>
            <a:tailEnd/>
          </a:ln>
        </p:spPr>
        <p:txBody>
          <a:bodyPr anchor="ctr"/>
          <a:lstStyle/>
          <a:p>
            <a:pPr algn="l">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sz="2800">
                <a:solidFill>
                  <a:srgbClr val="000000"/>
                </a:solidFill>
                <a:latin typeface="Arial" charset="0"/>
              </a:rPr>
              <a:t>Een korte impressie van CHECK-IT</a:t>
            </a:r>
          </a:p>
        </p:txBody>
      </p:sp>
      <p:sp>
        <p:nvSpPr>
          <p:cNvPr id="8195" name="Text Box 2"/>
          <p:cNvSpPr txBox="1">
            <a:spLocks noChangeArrowheads="1"/>
          </p:cNvSpPr>
          <p:nvPr/>
        </p:nvSpPr>
        <p:spPr bwMode="auto">
          <a:xfrm>
            <a:off x="2408238" y="2157413"/>
            <a:ext cx="6365875" cy="3916362"/>
          </a:xfrm>
          <a:prstGeom prst="rect">
            <a:avLst/>
          </a:prstGeom>
          <a:noFill/>
          <a:ln w="9525">
            <a:noFill/>
            <a:round/>
            <a:headEnd/>
            <a:tailEnd/>
          </a:ln>
        </p:spPr>
        <p:txBody>
          <a:bodyPr/>
          <a:lstStyle/>
          <a:p>
            <a:pPr marL="339725" indent="-339725" algn="l">
              <a:spcBef>
                <a:spcPts val="500"/>
              </a:spcBef>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800" dirty="0">
                <a:solidFill>
                  <a:srgbClr val="000000"/>
                </a:solidFill>
                <a:latin typeface="Arial" charset="0"/>
              </a:rPr>
              <a:t>CHECK-IT </a:t>
            </a:r>
            <a:r>
              <a:rPr lang="en-US" sz="2800" dirty="0" err="1">
                <a:solidFill>
                  <a:srgbClr val="000000"/>
                </a:solidFill>
                <a:latin typeface="Arial" charset="0"/>
              </a:rPr>
              <a:t>heeft</a:t>
            </a:r>
            <a:r>
              <a:rPr lang="en-US" sz="2800" dirty="0">
                <a:solidFill>
                  <a:srgbClr val="000000"/>
                </a:solidFill>
                <a:latin typeface="Arial" charset="0"/>
              </a:rPr>
              <a:t> </a:t>
            </a:r>
            <a:r>
              <a:rPr lang="en-US" sz="2800" dirty="0" err="1">
                <a:solidFill>
                  <a:srgbClr val="000000"/>
                </a:solidFill>
                <a:latin typeface="Arial" charset="0"/>
              </a:rPr>
              <a:t>een</a:t>
            </a:r>
            <a:r>
              <a:rPr lang="en-US" sz="2800" dirty="0">
                <a:solidFill>
                  <a:srgbClr val="000000"/>
                </a:solidFill>
                <a:latin typeface="Arial" charset="0"/>
              </a:rPr>
              <a:t> </a:t>
            </a:r>
            <a:r>
              <a:rPr lang="en-US" sz="2800" dirty="0" err="1">
                <a:solidFill>
                  <a:srgbClr val="000000"/>
                </a:solidFill>
                <a:latin typeface="Arial" charset="0"/>
              </a:rPr>
              <a:t>korte</a:t>
            </a:r>
            <a:r>
              <a:rPr lang="en-US" sz="2800" dirty="0">
                <a:solidFill>
                  <a:srgbClr val="000000"/>
                </a:solidFill>
                <a:latin typeface="Arial" charset="0"/>
              </a:rPr>
              <a:t> </a:t>
            </a:r>
            <a:r>
              <a:rPr lang="en-US" sz="2800" dirty="0">
                <a:solidFill>
                  <a:srgbClr val="0000FF"/>
                </a:solidFill>
                <a:latin typeface="Arial" charset="0"/>
                <a:hlinkClick r:id="rId3"/>
              </a:rPr>
              <a:t>promotion film</a:t>
            </a:r>
            <a:r>
              <a:rPr lang="en-US" sz="2800" dirty="0">
                <a:solidFill>
                  <a:srgbClr val="0000FF"/>
                </a:solidFill>
                <a:latin typeface="Arial" charset="0"/>
              </a:rPr>
              <a:t> </a:t>
            </a:r>
            <a:r>
              <a:rPr lang="en-US" sz="2800" dirty="0" err="1">
                <a:solidFill>
                  <a:srgbClr val="000000"/>
                </a:solidFill>
                <a:latin typeface="Arial" charset="0"/>
              </a:rPr>
              <a:t>gemaakt</a:t>
            </a:r>
            <a:r>
              <a:rPr lang="en-US" sz="2800" dirty="0">
                <a:solidFill>
                  <a:srgbClr val="000000"/>
                </a:solidFill>
                <a:latin typeface="Arial" charset="0"/>
              </a:rPr>
              <a:t>, </a:t>
            </a:r>
            <a:r>
              <a:rPr lang="en-US" sz="2800" dirty="0" err="1">
                <a:solidFill>
                  <a:srgbClr val="000000"/>
                </a:solidFill>
                <a:latin typeface="Arial" charset="0"/>
              </a:rPr>
              <a:t>deze</a:t>
            </a:r>
            <a:r>
              <a:rPr lang="en-US" sz="2800" dirty="0">
                <a:solidFill>
                  <a:srgbClr val="000000"/>
                </a:solidFill>
                <a:latin typeface="Arial" charset="0"/>
              </a:rPr>
              <a:t> </a:t>
            </a:r>
            <a:r>
              <a:rPr lang="en-US" sz="2800" dirty="0" err="1">
                <a:solidFill>
                  <a:srgbClr val="000000"/>
                </a:solidFill>
                <a:latin typeface="Arial" charset="0"/>
              </a:rPr>
              <a:t>wordt</a:t>
            </a:r>
            <a:r>
              <a:rPr lang="en-US" sz="2800" dirty="0">
                <a:solidFill>
                  <a:srgbClr val="000000"/>
                </a:solidFill>
                <a:latin typeface="Arial" charset="0"/>
              </a:rPr>
              <a:t> </a:t>
            </a:r>
            <a:r>
              <a:rPr lang="en-US" sz="2800" dirty="0" err="1">
                <a:solidFill>
                  <a:srgbClr val="000000"/>
                </a:solidFill>
                <a:latin typeface="Arial" charset="0"/>
              </a:rPr>
              <a:t>gehost</a:t>
            </a:r>
            <a:r>
              <a:rPr lang="en-US" sz="2800" dirty="0">
                <a:solidFill>
                  <a:srgbClr val="000000"/>
                </a:solidFill>
                <a:latin typeface="Arial" charset="0"/>
              </a:rPr>
              <a:t> op </a:t>
            </a:r>
            <a:r>
              <a:rPr lang="en-US" sz="2800" dirty="0" err="1">
                <a:solidFill>
                  <a:srgbClr val="000000"/>
                </a:solidFill>
                <a:latin typeface="Arial" charset="0"/>
              </a:rPr>
              <a:t>Vimeo</a:t>
            </a:r>
            <a:r>
              <a:rPr lang="en-US" sz="2800" dirty="0">
                <a:solidFill>
                  <a:srgbClr val="000000"/>
                </a:solidFill>
                <a:latin typeface="Arial" charset="0"/>
              </a:rPr>
              <a:t>.</a:t>
            </a:r>
          </a:p>
          <a:p>
            <a:pPr marL="339725" indent="-339725" algn="l">
              <a:spcBef>
                <a:spcPts val="500"/>
              </a:spcBef>
              <a:buClr>
                <a:srgbClr val="009999"/>
              </a:buClr>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800" dirty="0" err="1">
                <a:solidFill>
                  <a:srgbClr val="000000"/>
                </a:solidFill>
                <a:latin typeface="Arial" charset="0"/>
              </a:rPr>
              <a:t>Laten</a:t>
            </a:r>
            <a:r>
              <a:rPr lang="en-US" sz="2800" dirty="0">
                <a:solidFill>
                  <a:srgbClr val="000000"/>
                </a:solidFill>
                <a:latin typeface="Arial" charset="0"/>
              </a:rPr>
              <a:t> we de CHECK-IT website even </a:t>
            </a:r>
            <a:r>
              <a:rPr lang="en-US" sz="2800" dirty="0" err="1">
                <a:solidFill>
                  <a:srgbClr val="000000"/>
                </a:solidFill>
                <a:latin typeface="Arial" charset="0"/>
              </a:rPr>
              <a:t>bekijken</a:t>
            </a:r>
            <a:r>
              <a:rPr lang="en-US" sz="2800" dirty="0">
                <a:solidFill>
                  <a:srgbClr val="0000FF"/>
                </a:solidFill>
                <a:latin typeface="Arial" charset="0"/>
              </a:rPr>
              <a:t> </a:t>
            </a:r>
            <a:r>
              <a:rPr lang="en-US" sz="2800" dirty="0">
                <a:solidFill>
                  <a:srgbClr val="0000FF"/>
                </a:solidFill>
                <a:latin typeface="Arial" charset="0"/>
                <a:hlinkClick r:id="rId4"/>
              </a:rPr>
              <a:t>www.checkitcenter.com</a:t>
            </a:r>
            <a:r>
              <a:rPr lang="en-US" sz="2800" dirty="0">
                <a:solidFill>
                  <a:srgbClr val="0000FF"/>
                </a:solidFill>
                <a:latin typeface="Arial" charset="0"/>
              </a:rPr>
              <a:t> </a:t>
            </a:r>
          </a:p>
          <a:p>
            <a:pPr marL="339725" indent="-339725" algn="l">
              <a:spcBef>
                <a:spcPts val="500"/>
              </a:spcBef>
              <a:buClr>
                <a:srgbClr val="009999"/>
              </a:buClr>
              <a:buFont typeface="Arial" charset="0"/>
              <a:buChar cha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r>
              <a:rPr lang="en-US" sz="2800" dirty="0" err="1">
                <a:solidFill>
                  <a:srgbClr val="000000"/>
                </a:solidFill>
                <a:latin typeface="Arial" charset="0"/>
              </a:rPr>
              <a:t>Deze</a:t>
            </a:r>
            <a:r>
              <a:rPr lang="en-US" sz="2800" dirty="0">
                <a:solidFill>
                  <a:srgbClr val="000000"/>
                </a:solidFill>
                <a:latin typeface="Arial" charset="0"/>
              </a:rPr>
              <a:t> website is </a:t>
            </a:r>
            <a:r>
              <a:rPr lang="en-US" sz="2800" dirty="0" err="1">
                <a:solidFill>
                  <a:srgbClr val="000000"/>
                </a:solidFill>
                <a:latin typeface="Arial" charset="0"/>
              </a:rPr>
              <a:t>gebouwd</a:t>
            </a:r>
            <a:r>
              <a:rPr lang="en-US" sz="2800" dirty="0">
                <a:solidFill>
                  <a:srgbClr val="000000"/>
                </a:solidFill>
                <a:latin typeface="Arial" charset="0"/>
              </a:rPr>
              <a:t> </a:t>
            </a:r>
            <a:r>
              <a:rPr lang="en-US" sz="2800" dirty="0" err="1">
                <a:solidFill>
                  <a:srgbClr val="000000"/>
                </a:solidFill>
                <a:latin typeface="Arial" charset="0"/>
              </a:rPr>
              <a:t>als</a:t>
            </a:r>
            <a:r>
              <a:rPr lang="en-US" sz="2800" dirty="0">
                <a:solidFill>
                  <a:srgbClr val="000000"/>
                </a:solidFill>
                <a:latin typeface="Arial" charset="0"/>
              </a:rPr>
              <a:t> </a:t>
            </a:r>
            <a:r>
              <a:rPr lang="en-US" sz="2800" dirty="0" err="1">
                <a:solidFill>
                  <a:srgbClr val="000000"/>
                </a:solidFill>
                <a:latin typeface="Arial" charset="0"/>
              </a:rPr>
              <a:t>een</a:t>
            </a:r>
            <a:r>
              <a:rPr lang="en-US" sz="2800" dirty="0">
                <a:solidFill>
                  <a:srgbClr val="000000"/>
                </a:solidFill>
                <a:latin typeface="Arial" charset="0"/>
              </a:rPr>
              <a:t> </a:t>
            </a:r>
            <a:r>
              <a:rPr lang="en-US" sz="2800" dirty="0" err="1">
                <a:solidFill>
                  <a:srgbClr val="000000"/>
                </a:solidFill>
                <a:latin typeface="Arial" charset="0"/>
              </a:rPr>
              <a:t>informatie</a:t>
            </a:r>
            <a:r>
              <a:rPr lang="en-US" sz="2800" dirty="0">
                <a:solidFill>
                  <a:srgbClr val="000000"/>
                </a:solidFill>
                <a:latin typeface="Arial" charset="0"/>
              </a:rPr>
              <a:t> portal </a:t>
            </a:r>
            <a:r>
              <a:rPr lang="en-US" sz="2800" dirty="0" err="1">
                <a:solidFill>
                  <a:srgbClr val="000000"/>
                </a:solidFill>
                <a:latin typeface="Arial" charset="0"/>
              </a:rPr>
              <a:t>voor</a:t>
            </a:r>
            <a:r>
              <a:rPr lang="en-US" sz="2800" dirty="0">
                <a:solidFill>
                  <a:srgbClr val="000000"/>
                </a:solidFill>
                <a:latin typeface="Arial" charset="0"/>
              </a:rPr>
              <a:t> </a:t>
            </a:r>
            <a:r>
              <a:rPr lang="en-US" sz="2800" dirty="0" err="1">
                <a:solidFill>
                  <a:srgbClr val="000000"/>
                </a:solidFill>
                <a:latin typeface="Arial" charset="0"/>
              </a:rPr>
              <a:t>studenten</a:t>
            </a:r>
            <a:r>
              <a:rPr lang="en-US" sz="2800" dirty="0">
                <a:solidFill>
                  <a:srgbClr val="000000"/>
                </a:solidFill>
                <a:latin typeface="Arial" charset="0"/>
              </a:rPr>
              <a:t> en </a:t>
            </a:r>
            <a:r>
              <a:rPr lang="en-US" sz="2800" dirty="0" err="1">
                <a:solidFill>
                  <a:srgbClr val="000000"/>
                </a:solidFill>
                <a:latin typeface="Arial" charset="0"/>
              </a:rPr>
              <a:t>bedrijven</a:t>
            </a:r>
            <a:r>
              <a:rPr lang="en-US" sz="2800" dirty="0">
                <a:solidFill>
                  <a:srgbClr val="000000"/>
                </a:solidFill>
                <a:latin typeface="Arial" charset="0"/>
              </a:rPr>
              <a:t>.</a:t>
            </a:r>
          </a:p>
          <a:p>
            <a:pPr marL="339725" indent="-339725" algn="l">
              <a:spcBef>
                <a:spcPts val="500"/>
              </a:spcBef>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pPr>
            <a:endParaRPr lang="en-US" sz="2400" dirty="0">
              <a:solidFill>
                <a:srgbClr val="000000"/>
              </a:solidFill>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Impressies</a:t>
            </a:r>
            <a:endParaRPr lang="nl-NL" dirty="0"/>
          </a:p>
        </p:txBody>
      </p:sp>
      <p:pic>
        <p:nvPicPr>
          <p:cNvPr id="6" name="Tijdelijke aanduiding voor inhoud 5" descr="IMAGE_038.jpg"/>
          <p:cNvPicPr>
            <a:picLocks noGrp="1" noChangeAspect="1"/>
          </p:cNvPicPr>
          <p:nvPr>
            <p:ph idx="1"/>
          </p:nvPr>
        </p:nvPicPr>
        <p:blipFill>
          <a:blip r:embed="rId2"/>
          <a:stretch>
            <a:fillRect/>
          </a:stretch>
        </p:blipFill>
        <p:spPr>
          <a:xfrm>
            <a:off x="2707216" y="1844675"/>
            <a:ext cx="6034617" cy="4525963"/>
          </a:xfrm>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Impressies</a:t>
            </a:r>
            <a:endParaRPr lang="nl-NL" dirty="0"/>
          </a:p>
        </p:txBody>
      </p:sp>
      <p:pic>
        <p:nvPicPr>
          <p:cNvPr id="4" name="Tijdelijke aanduiding voor inhoud 3" descr="IMAGE_034.jpg"/>
          <p:cNvPicPr>
            <a:picLocks noGrp="1" noChangeAspect="1"/>
          </p:cNvPicPr>
          <p:nvPr>
            <p:ph idx="1"/>
          </p:nvPr>
        </p:nvPicPr>
        <p:blipFill>
          <a:blip r:embed="rId2"/>
          <a:stretch>
            <a:fillRect/>
          </a:stretch>
        </p:blipFill>
        <p:spPr>
          <a:xfrm>
            <a:off x="2707216" y="1844675"/>
            <a:ext cx="6034617" cy="4525962"/>
          </a:xfrm>
        </p:spPr>
      </p:pic>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Impressies</a:t>
            </a:r>
            <a:endParaRPr lang="nl-NL" dirty="0"/>
          </a:p>
        </p:txBody>
      </p:sp>
      <p:pic>
        <p:nvPicPr>
          <p:cNvPr id="2050" name="Picture 2" descr="g:\data\Holland garden\fgoto's peter xiamen\software park 2.jpg"/>
          <p:cNvPicPr>
            <a:picLocks noGrp="1" noChangeAspect="1" noChangeArrowheads="1"/>
          </p:cNvPicPr>
          <p:nvPr>
            <p:ph idx="1"/>
          </p:nvPr>
        </p:nvPicPr>
        <p:blipFill>
          <a:blip r:embed="rId2"/>
          <a:srcRect/>
          <a:stretch>
            <a:fillRect/>
          </a:stretch>
        </p:blipFill>
        <p:spPr bwMode="auto">
          <a:xfrm>
            <a:off x="2706688" y="1848993"/>
            <a:ext cx="6035675" cy="4517326"/>
          </a:xfrm>
          <a:prstGeom prst="rect">
            <a:avLst/>
          </a:prstGeom>
          <a:noFill/>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Impressies</a:t>
            </a:r>
            <a:endParaRPr lang="nl-NL" dirty="0"/>
          </a:p>
        </p:txBody>
      </p:sp>
      <p:pic>
        <p:nvPicPr>
          <p:cNvPr id="1026" name="Picture 2" descr="g:\data\Holland garden\fgoto's peter xiamen\check-it kantoor 1.jpg"/>
          <p:cNvPicPr>
            <a:picLocks noGrp="1" noChangeAspect="1" noChangeArrowheads="1"/>
          </p:cNvPicPr>
          <p:nvPr>
            <p:ph idx="1"/>
          </p:nvPr>
        </p:nvPicPr>
        <p:blipFill>
          <a:blip r:embed="rId2"/>
          <a:srcRect/>
          <a:stretch>
            <a:fillRect/>
          </a:stretch>
        </p:blipFill>
        <p:spPr bwMode="auto">
          <a:xfrm>
            <a:off x="2706688" y="1848993"/>
            <a:ext cx="6035675" cy="4517326"/>
          </a:xfrm>
          <a:prstGeom prst="rect">
            <a:avLst/>
          </a:prstGeom>
          <a:noFill/>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Xiamen</a:t>
            </a:r>
            <a:endParaRPr lang="nl-NL" dirty="0"/>
          </a:p>
        </p:txBody>
      </p:sp>
      <p:pic>
        <p:nvPicPr>
          <p:cNvPr id="5122" name="Picture 2"/>
          <p:cNvPicPr>
            <a:picLocks noGrp="1" noChangeAspect="1" noChangeArrowheads="1"/>
          </p:cNvPicPr>
          <p:nvPr>
            <p:ph idx="1"/>
          </p:nvPr>
        </p:nvPicPr>
        <p:blipFill>
          <a:blip r:embed="rId2"/>
          <a:srcRect/>
          <a:stretch>
            <a:fillRect/>
          </a:stretch>
        </p:blipFill>
        <p:spPr bwMode="auto">
          <a:xfrm>
            <a:off x="3428992" y="2049426"/>
            <a:ext cx="5214974" cy="354531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Impressies</a:t>
            </a:r>
            <a:endParaRPr lang="nl-NL" dirty="0"/>
          </a:p>
        </p:txBody>
      </p:sp>
      <p:pic>
        <p:nvPicPr>
          <p:cNvPr id="4" name="Tijdelijke aanduiding voor inhoud 3" descr="IMAGE_034.jpg"/>
          <p:cNvPicPr>
            <a:picLocks noGrp="1" noChangeAspect="1"/>
          </p:cNvPicPr>
          <p:nvPr>
            <p:ph idx="1"/>
          </p:nvPr>
        </p:nvPicPr>
        <p:blipFill>
          <a:blip r:embed="rId2"/>
          <a:stretch>
            <a:fillRect/>
          </a:stretch>
        </p:blipFill>
        <p:spPr>
          <a:xfrm>
            <a:off x="2707216" y="1844675"/>
            <a:ext cx="6034617" cy="4525962"/>
          </a:xfrm>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Impressies</a:t>
            </a:r>
            <a:endParaRPr lang="nl-NL" dirty="0"/>
          </a:p>
        </p:txBody>
      </p:sp>
      <p:pic>
        <p:nvPicPr>
          <p:cNvPr id="4" name="Tijdelijke aanduiding voor inhoud 3" descr="IMAGE_034.jpg"/>
          <p:cNvPicPr>
            <a:picLocks noGrp="1" noChangeAspect="1"/>
          </p:cNvPicPr>
          <p:nvPr>
            <p:ph idx="1"/>
          </p:nvPr>
        </p:nvPicPr>
        <p:blipFill>
          <a:blip r:embed="rId2" cstate="print"/>
          <a:stretch>
            <a:fillRect/>
          </a:stretch>
        </p:blipFill>
        <p:spPr>
          <a:xfrm>
            <a:off x="2707216" y="1844675"/>
            <a:ext cx="6034617" cy="4525962"/>
          </a:xfrm>
        </p:spPr>
      </p:pic>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Impressies</a:t>
            </a:r>
            <a:endParaRPr lang="nl-NL" dirty="0"/>
          </a:p>
        </p:txBody>
      </p:sp>
      <p:pic>
        <p:nvPicPr>
          <p:cNvPr id="4" name="Tijdelijke aanduiding voor inhoud 3" descr="IMAGE_034.jpg"/>
          <p:cNvPicPr>
            <a:picLocks noGrp="1" noChangeAspect="1"/>
          </p:cNvPicPr>
          <p:nvPr>
            <p:ph idx="1"/>
          </p:nvPr>
        </p:nvPicPr>
        <p:blipFill>
          <a:blip r:embed="rId2" cstate="print"/>
          <a:stretch>
            <a:fillRect/>
          </a:stretch>
        </p:blipFill>
        <p:spPr>
          <a:xfrm>
            <a:off x="2707216" y="1844675"/>
            <a:ext cx="6034617" cy="4525962"/>
          </a:xfrm>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Impressies</a:t>
            </a:r>
            <a:endParaRPr lang="nl-NL" dirty="0"/>
          </a:p>
        </p:txBody>
      </p:sp>
      <p:pic>
        <p:nvPicPr>
          <p:cNvPr id="4" name="Tijdelijke aanduiding voor inhoud 3" descr="IMAGE_034.jpg"/>
          <p:cNvPicPr>
            <a:picLocks noGrp="1" noChangeAspect="1"/>
          </p:cNvPicPr>
          <p:nvPr>
            <p:ph idx="1"/>
          </p:nvPr>
        </p:nvPicPr>
        <p:blipFill>
          <a:blip r:embed="rId2"/>
          <a:stretch>
            <a:fillRect/>
          </a:stretch>
        </p:blipFill>
        <p:spPr>
          <a:xfrm>
            <a:off x="2707216" y="1844675"/>
            <a:ext cx="6034617" cy="4525962"/>
          </a:xfrm>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Impressies</a:t>
            </a:r>
            <a:endParaRPr lang="nl-NL" dirty="0"/>
          </a:p>
        </p:txBody>
      </p:sp>
      <p:pic>
        <p:nvPicPr>
          <p:cNvPr id="4" name="Tijdelijke aanduiding voor inhoud 3" descr="IMAGE_034.jpg"/>
          <p:cNvPicPr>
            <a:picLocks noGrp="1" noChangeAspect="1"/>
          </p:cNvPicPr>
          <p:nvPr>
            <p:ph idx="1"/>
          </p:nvPr>
        </p:nvPicPr>
        <p:blipFill>
          <a:blip r:embed="rId2"/>
          <a:stretch>
            <a:fillRect/>
          </a:stretch>
        </p:blipFill>
        <p:spPr>
          <a:xfrm>
            <a:off x="2707216" y="1844675"/>
            <a:ext cx="6034617" cy="4525962"/>
          </a:xfrm>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Impressies</a:t>
            </a:r>
            <a:endParaRPr lang="nl-NL" dirty="0"/>
          </a:p>
        </p:txBody>
      </p:sp>
      <p:pic>
        <p:nvPicPr>
          <p:cNvPr id="4" name="Tijdelijke aanduiding voor inhoud 3" descr="IMAGE_034.jpg"/>
          <p:cNvPicPr>
            <a:picLocks noGrp="1" noChangeAspect="1"/>
          </p:cNvPicPr>
          <p:nvPr>
            <p:ph idx="1"/>
          </p:nvPr>
        </p:nvPicPr>
        <p:blipFill>
          <a:blip r:embed="rId2"/>
          <a:stretch>
            <a:fillRect/>
          </a:stretch>
        </p:blipFill>
        <p:spPr>
          <a:xfrm>
            <a:off x="2707216" y="1844675"/>
            <a:ext cx="6034617" cy="4525962"/>
          </a:xfrm>
        </p:spPr>
      </p:pic>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Impressies</a:t>
            </a:r>
            <a:endParaRPr lang="nl-NL" dirty="0"/>
          </a:p>
        </p:txBody>
      </p:sp>
      <p:pic>
        <p:nvPicPr>
          <p:cNvPr id="4" name="Tijdelijke aanduiding voor inhoud 3" descr="IMAGE_034.jpg"/>
          <p:cNvPicPr>
            <a:picLocks noGrp="1" noChangeAspect="1"/>
          </p:cNvPicPr>
          <p:nvPr>
            <p:ph idx="1"/>
          </p:nvPr>
        </p:nvPicPr>
        <p:blipFill>
          <a:blip r:embed="rId2" cstate="print"/>
          <a:stretch>
            <a:fillRect/>
          </a:stretch>
        </p:blipFill>
        <p:spPr>
          <a:xfrm>
            <a:off x="4071934" y="1559685"/>
            <a:ext cx="3973736" cy="4583959"/>
          </a:xfrm>
        </p:spPr>
      </p:pic>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Impressies</a:t>
            </a:r>
            <a:endParaRPr lang="nl-NL" dirty="0"/>
          </a:p>
        </p:txBody>
      </p:sp>
      <p:pic>
        <p:nvPicPr>
          <p:cNvPr id="4" name="Tijdelijke aanduiding voor inhoud 3" descr="IMAGE_034.jpg"/>
          <p:cNvPicPr>
            <a:picLocks noGrp="1" noChangeAspect="1"/>
          </p:cNvPicPr>
          <p:nvPr>
            <p:ph idx="1"/>
          </p:nvPr>
        </p:nvPicPr>
        <p:blipFill>
          <a:blip r:embed="rId2" cstate="print"/>
          <a:stretch>
            <a:fillRect/>
          </a:stretch>
        </p:blipFill>
        <p:spPr>
          <a:xfrm>
            <a:off x="3295639" y="2285992"/>
            <a:ext cx="5238785" cy="3929089"/>
          </a:xfrm>
        </p:spPr>
      </p:pic>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Impressies</a:t>
            </a:r>
            <a:endParaRPr lang="nl-NL" dirty="0"/>
          </a:p>
        </p:txBody>
      </p:sp>
      <p:pic>
        <p:nvPicPr>
          <p:cNvPr id="4" name="Tijdelijke aanduiding voor inhoud 3" descr="IMAGE_034.jpg"/>
          <p:cNvPicPr>
            <a:picLocks noGrp="1" noChangeAspect="1"/>
          </p:cNvPicPr>
          <p:nvPr>
            <p:ph idx="1"/>
          </p:nvPr>
        </p:nvPicPr>
        <p:blipFill>
          <a:blip r:embed="rId2"/>
          <a:stretch>
            <a:fillRect/>
          </a:stretch>
        </p:blipFill>
        <p:spPr>
          <a:xfrm>
            <a:off x="3428992" y="2071678"/>
            <a:ext cx="5517957" cy="3929090"/>
          </a:xfrm>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Xiamen</a:t>
            </a:r>
            <a:endParaRPr lang="nl-NL" dirty="0"/>
          </a:p>
        </p:txBody>
      </p:sp>
      <p:pic>
        <p:nvPicPr>
          <p:cNvPr id="6146" name="Picture 2"/>
          <p:cNvPicPr>
            <a:picLocks noGrp="1" noChangeAspect="1" noChangeArrowheads="1"/>
          </p:cNvPicPr>
          <p:nvPr>
            <p:ph idx="1"/>
          </p:nvPr>
        </p:nvPicPr>
        <p:blipFill>
          <a:blip r:embed="rId2"/>
          <a:srcRect/>
          <a:stretch>
            <a:fillRect/>
          </a:stretch>
        </p:blipFill>
        <p:spPr bwMode="auto">
          <a:xfrm>
            <a:off x="3643306" y="2000240"/>
            <a:ext cx="5031942" cy="349953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Xiamen</a:t>
            </a:r>
            <a:endParaRPr lang="nl-NL" dirty="0"/>
          </a:p>
        </p:txBody>
      </p:sp>
      <p:pic>
        <p:nvPicPr>
          <p:cNvPr id="7170" name="Picture 2"/>
          <p:cNvPicPr>
            <a:picLocks noGrp="1" noChangeAspect="1" noChangeArrowheads="1"/>
          </p:cNvPicPr>
          <p:nvPr>
            <p:ph idx="1"/>
          </p:nvPr>
        </p:nvPicPr>
        <p:blipFill>
          <a:blip r:embed="rId2"/>
          <a:srcRect/>
          <a:stretch>
            <a:fillRect/>
          </a:stretch>
        </p:blipFill>
        <p:spPr bwMode="auto">
          <a:xfrm>
            <a:off x="3643306" y="2046578"/>
            <a:ext cx="5214974" cy="3523631"/>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Deelnemers</a:t>
            </a:r>
            <a:endParaRPr lang="nl-NL" dirty="0"/>
          </a:p>
        </p:txBody>
      </p:sp>
      <p:sp>
        <p:nvSpPr>
          <p:cNvPr id="3" name="Tijdelijke aanduiding voor inhoud 2"/>
          <p:cNvSpPr>
            <a:spLocks noGrp="1"/>
          </p:cNvSpPr>
          <p:nvPr>
            <p:ph idx="1"/>
          </p:nvPr>
        </p:nvSpPr>
        <p:spPr/>
        <p:txBody>
          <a:bodyPr/>
          <a:lstStyle/>
          <a:p>
            <a:pPr>
              <a:buNone/>
            </a:pPr>
            <a:r>
              <a:rPr lang="nl-NL" dirty="0" smtClean="0"/>
              <a:t/>
            </a:r>
            <a:br>
              <a:rPr lang="nl-NL" dirty="0" smtClean="0"/>
            </a:br>
            <a:endParaRPr lang="nl-NL" dirty="0" smtClean="0"/>
          </a:p>
          <a:p>
            <a:endParaRPr lang="nl-NL" dirty="0"/>
          </a:p>
        </p:txBody>
      </p:sp>
      <p:pic>
        <p:nvPicPr>
          <p:cNvPr id="4" name="Afbeelding 3" descr="g:\ICT\Internationalisering\logo's\hs leiden.jpg"/>
          <p:cNvPicPr/>
          <p:nvPr/>
        </p:nvPicPr>
        <p:blipFill>
          <a:blip r:embed="rId2" cstate="print"/>
          <a:srcRect/>
          <a:stretch>
            <a:fillRect/>
          </a:stretch>
        </p:blipFill>
        <p:spPr bwMode="auto">
          <a:xfrm>
            <a:off x="3286116" y="2143116"/>
            <a:ext cx="1643074" cy="1928826"/>
          </a:xfrm>
          <a:prstGeom prst="rect">
            <a:avLst/>
          </a:prstGeom>
          <a:noFill/>
          <a:ln w="9525">
            <a:noFill/>
            <a:miter lim="800000"/>
            <a:headEnd/>
            <a:tailEnd/>
          </a:ln>
        </p:spPr>
      </p:pic>
      <p:pic>
        <p:nvPicPr>
          <p:cNvPr id="5" name="Afbeelding 4" descr="g:\ICT\Internationalisering\logo's\haagse hs.jpg"/>
          <p:cNvPicPr/>
          <p:nvPr/>
        </p:nvPicPr>
        <p:blipFill>
          <a:blip r:embed="rId3" cstate="print"/>
          <a:srcRect/>
          <a:stretch>
            <a:fillRect/>
          </a:stretch>
        </p:blipFill>
        <p:spPr bwMode="auto">
          <a:xfrm>
            <a:off x="5072066" y="2143116"/>
            <a:ext cx="1928826" cy="1500198"/>
          </a:xfrm>
          <a:prstGeom prst="rect">
            <a:avLst/>
          </a:prstGeom>
          <a:noFill/>
          <a:ln w="9525">
            <a:noFill/>
            <a:miter lim="800000"/>
            <a:headEnd/>
            <a:tailEnd/>
          </a:ln>
        </p:spPr>
      </p:pic>
      <p:pic>
        <p:nvPicPr>
          <p:cNvPr id="6" name="Afbeelding 5" descr="g:\ICT\Internationalisering\logo's\xiamen university.jpg"/>
          <p:cNvPicPr/>
          <p:nvPr/>
        </p:nvPicPr>
        <p:blipFill>
          <a:blip r:embed="rId4" cstate="print"/>
          <a:srcRect/>
          <a:stretch>
            <a:fillRect/>
          </a:stretch>
        </p:blipFill>
        <p:spPr bwMode="auto">
          <a:xfrm>
            <a:off x="3428992" y="4643446"/>
            <a:ext cx="1714512" cy="1643074"/>
          </a:xfrm>
          <a:prstGeom prst="rect">
            <a:avLst/>
          </a:prstGeom>
          <a:noFill/>
          <a:ln w="9525">
            <a:noFill/>
            <a:miter lim="800000"/>
            <a:headEnd/>
            <a:tailEnd/>
          </a:ln>
        </p:spPr>
      </p:pic>
      <p:pic>
        <p:nvPicPr>
          <p:cNvPr id="7" name="Afbeelding 6" descr="g:\ICT\Internationalisering\logo's\uni leiden.jpg"/>
          <p:cNvPicPr/>
          <p:nvPr/>
        </p:nvPicPr>
        <p:blipFill>
          <a:blip r:embed="rId5" cstate="print"/>
          <a:srcRect/>
          <a:stretch>
            <a:fillRect/>
          </a:stretch>
        </p:blipFill>
        <p:spPr bwMode="auto">
          <a:xfrm>
            <a:off x="7286644" y="2285992"/>
            <a:ext cx="1500198" cy="1352554"/>
          </a:xfrm>
          <a:prstGeom prst="rect">
            <a:avLst/>
          </a:prstGeom>
          <a:noFill/>
          <a:ln w="9525">
            <a:noFill/>
            <a:miter lim="800000"/>
            <a:headEnd/>
            <a:tailEnd/>
          </a:ln>
        </p:spPr>
      </p:pic>
      <p:pic>
        <p:nvPicPr>
          <p:cNvPr id="8" name="Afbeelding 7" descr="g:\ICT\Internationalisering\logo's\hs zuyd.jpg"/>
          <p:cNvPicPr/>
          <p:nvPr/>
        </p:nvPicPr>
        <p:blipFill>
          <a:blip r:embed="rId6" cstate="print"/>
          <a:srcRect/>
          <a:stretch>
            <a:fillRect/>
          </a:stretch>
        </p:blipFill>
        <p:spPr bwMode="auto">
          <a:xfrm>
            <a:off x="5286380" y="3857628"/>
            <a:ext cx="2071702" cy="785818"/>
          </a:xfrm>
          <a:prstGeom prst="rect">
            <a:avLst/>
          </a:prstGeom>
          <a:noFill/>
          <a:ln w="9525">
            <a:noFill/>
            <a:miter lim="800000"/>
            <a:headEnd/>
            <a:tailEnd/>
          </a:ln>
        </p:spPr>
      </p:pic>
      <p:pic>
        <p:nvPicPr>
          <p:cNvPr id="2050" name="Picture 2"/>
          <p:cNvPicPr>
            <a:picLocks noChangeAspect="1" noChangeArrowheads="1"/>
          </p:cNvPicPr>
          <p:nvPr/>
        </p:nvPicPr>
        <p:blipFill>
          <a:blip r:embed="rId7"/>
          <a:srcRect/>
          <a:stretch>
            <a:fillRect/>
          </a:stretch>
        </p:blipFill>
        <p:spPr bwMode="auto">
          <a:xfrm>
            <a:off x="5429256" y="5143512"/>
            <a:ext cx="3324147" cy="642942"/>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3708400" y="735013"/>
            <a:ext cx="5292725" cy="1143000"/>
          </a:xfrm>
          <a:prstGeom prst="rect">
            <a:avLst/>
          </a:prstGeom>
          <a:noFill/>
          <a:ln w="9525">
            <a:noFill/>
            <a:round/>
            <a:headEnd/>
            <a:tailEnd/>
          </a:ln>
        </p:spPr>
        <p:txBody>
          <a:bodyPr anchor="ctr"/>
          <a:lstStyle/>
          <a:p>
            <a:pPr algn="l">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nl-NL" sz="2800">
                <a:solidFill>
                  <a:srgbClr val="000000"/>
                </a:solidFill>
                <a:latin typeface="Arial" charset="0"/>
              </a:rPr>
              <a:t>De doelstelling</a:t>
            </a:r>
          </a:p>
        </p:txBody>
      </p:sp>
      <p:sp>
        <p:nvSpPr>
          <p:cNvPr id="4099" name="Text Box 2"/>
          <p:cNvSpPr txBox="1">
            <a:spLocks noChangeArrowheads="1"/>
          </p:cNvSpPr>
          <p:nvPr/>
        </p:nvSpPr>
        <p:spPr bwMode="auto">
          <a:xfrm>
            <a:off x="2408238" y="2157413"/>
            <a:ext cx="6365875" cy="3916362"/>
          </a:xfrm>
          <a:prstGeom prst="rect">
            <a:avLst/>
          </a:prstGeom>
          <a:noFill/>
          <a:ln w="9525">
            <a:noFill/>
            <a:round/>
            <a:headEnd/>
            <a:tailEnd/>
          </a:ln>
        </p:spPr>
        <p:txBody>
          <a:bodyPr/>
          <a:lstStyle/>
          <a:p>
            <a:pPr algn="l"/>
            <a:r>
              <a:rPr lang="nl-NL" sz="2800" dirty="0">
                <a:solidFill>
                  <a:srgbClr val="000000"/>
                </a:solidFill>
                <a:latin typeface="Arial" charset="0"/>
              </a:rPr>
              <a:t>In het licht van de groeiende internationale samenwerking tussen bedrijven in Nederland en China en het daarmee gemoeide economische verkeer is het relevant dat meer studenten tijdens hun opleiding intensief kennismaken met de Chinese cultuur en manier van zaken doen en door gezamenlijke projecten </a:t>
            </a:r>
            <a:r>
              <a:rPr lang="nl-NL" sz="2800" dirty="0" err="1">
                <a:solidFill>
                  <a:srgbClr val="000000"/>
                </a:solidFill>
                <a:latin typeface="Arial" charset="0"/>
              </a:rPr>
              <a:t>cross-culturele</a:t>
            </a:r>
            <a:r>
              <a:rPr lang="nl-NL" sz="2800" dirty="0">
                <a:solidFill>
                  <a:srgbClr val="000000"/>
                </a:solidFill>
                <a:latin typeface="Arial" charset="0"/>
              </a:rPr>
              <a:t> competenties ontwikkelen.</a:t>
            </a:r>
          </a:p>
          <a:p>
            <a:pPr algn="l"/>
            <a:endParaRPr lang="nl-NL" dirty="0">
              <a:solidFill>
                <a:srgbClr val="000000"/>
              </a:solidFill>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a:t>
            </a:r>
            <a:endParaRPr lang="nl-NL" dirty="0"/>
          </a:p>
        </p:txBody>
      </p:sp>
      <p:sp>
        <p:nvSpPr>
          <p:cNvPr id="3" name="Tijdelijke aanduiding voor inhoud 2"/>
          <p:cNvSpPr>
            <a:spLocks noGrp="1"/>
          </p:cNvSpPr>
          <p:nvPr>
            <p:ph idx="1"/>
          </p:nvPr>
        </p:nvSpPr>
        <p:spPr>
          <a:xfrm>
            <a:off x="2500298" y="1844675"/>
            <a:ext cx="6643702" cy="4525963"/>
          </a:xfrm>
        </p:spPr>
        <p:txBody>
          <a:bodyPr/>
          <a:lstStyle/>
          <a:p>
            <a:r>
              <a:rPr lang="nl-NL" sz="2800" dirty="0" smtClean="0"/>
              <a:t>Inrichten van een onderwijs steunpunt in China waar Nederlandse studenten laagdrempelig heen kunnen gaan voor een stage, minor of andere onderwijsactiviteiten</a:t>
            </a:r>
          </a:p>
          <a:p>
            <a:r>
              <a:rPr lang="nl-NL" sz="2800" dirty="0" smtClean="0"/>
              <a:t>De CHECK-IT- activiteiten zijn gericht op kennis- en competentieontwikkeling op het gebied van IT, ontwikkelen van  ondernemerschap en crossculturele vaardigheden </a:t>
            </a:r>
          </a:p>
          <a:p>
            <a:endParaRPr lang="nl-NL" sz="2400" dirty="0" smtClean="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Doel</a:t>
            </a:r>
            <a:endParaRPr lang="nl-NL" dirty="0"/>
          </a:p>
        </p:txBody>
      </p:sp>
      <p:sp>
        <p:nvSpPr>
          <p:cNvPr id="3" name="Tijdelijke aanduiding voor inhoud 2"/>
          <p:cNvSpPr>
            <a:spLocks noGrp="1"/>
          </p:cNvSpPr>
          <p:nvPr>
            <p:ph idx="1"/>
          </p:nvPr>
        </p:nvSpPr>
        <p:spPr/>
        <p:txBody>
          <a:bodyPr/>
          <a:lstStyle/>
          <a:p>
            <a:r>
              <a:rPr lang="nl-NL" sz="2800" dirty="0" smtClean="0"/>
              <a:t>In CHECK-IT werken Chinese en Nederlandse studenten samen  aan projecten voor Chinese en Europese bedrijven</a:t>
            </a:r>
          </a:p>
          <a:p>
            <a:pPr marL="342900" lvl="1" indent="-342900">
              <a:buFontTx/>
              <a:buChar char="•"/>
            </a:pPr>
            <a:r>
              <a:rPr lang="nl-NL" dirty="0" smtClean="0"/>
              <a:t>25 </a:t>
            </a:r>
            <a:r>
              <a:rPr lang="nl-NL" dirty="0" smtClean="0"/>
              <a:t>Nederlandse studenten 1 Nederlandse docent en 25 Chinese studenten 1 Chinese docent</a:t>
            </a:r>
          </a:p>
          <a:p>
            <a:pPr marL="342900" lvl="1" indent="-342900">
              <a:buFontTx/>
              <a:buChar char="•"/>
            </a:pPr>
            <a:r>
              <a:rPr lang="nl-NL" dirty="0" smtClean="0"/>
              <a:t>Bij een stagetijd van </a:t>
            </a:r>
            <a:r>
              <a:rPr lang="nl-NL" dirty="0" smtClean="0"/>
              <a:t>3 </a:t>
            </a:r>
            <a:r>
              <a:rPr lang="nl-NL" dirty="0" smtClean="0"/>
              <a:t>tot </a:t>
            </a:r>
            <a:r>
              <a:rPr lang="nl-NL" dirty="0" smtClean="0"/>
              <a:t>5 </a:t>
            </a:r>
            <a:r>
              <a:rPr lang="nl-NL" dirty="0" smtClean="0"/>
              <a:t>maanden kunnen op jaarbasis </a:t>
            </a:r>
            <a:r>
              <a:rPr lang="nl-NL" dirty="0" smtClean="0"/>
              <a:t>50 </a:t>
            </a:r>
            <a:r>
              <a:rPr lang="nl-NL" dirty="0" smtClean="0"/>
              <a:t>tot </a:t>
            </a:r>
            <a:r>
              <a:rPr lang="nl-NL" dirty="0" smtClean="0"/>
              <a:t>80 </a:t>
            </a:r>
            <a:r>
              <a:rPr lang="nl-NL" dirty="0" smtClean="0"/>
              <a:t>Nederlandse studenten naar </a:t>
            </a:r>
            <a:r>
              <a:rPr lang="nl-NL" dirty="0" err="1" smtClean="0"/>
              <a:t>Check-IT</a:t>
            </a:r>
            <a:endParaRPr lang="nl-NL" dirty="0" smtClean="0"/>
          </a:p>
          <a:p>
            <a:endParaRPr lang="nl-NL" sz="2400" dirty="0" smtClean="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plate04+">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2792</TotalTime>
  <Words>599</Words>
  <Application>Microsoft Office PowerPoint</Application>
  <PresentationFormat>On-screen Show (4:3)</PresentationFormat>
  <Paragraphs>113</Paragraphs>
  <Slides>38</Slides>
  <Notes>4</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template04+</vt:lpstr>
      <vt:lpstr>Slide 1</vt:lpstr>
      <vt:lpstr>Xiamen</vt:lpstr>
      <vt:lpstr>Xiamen</vt:lpstr>
      <vt:lpstr>Xiamen</vt:lpstr>
      <vt:lpstr>Xiamen</vt:lpstr>
      <vt:lpstr>Deelnemers</vt:lpstr>
      <vt:lpstr>Slide 7</vt:lpstr>
      <vt:lpstr>Doel</vt:lpstr>
      <vt:lpstr>Doel</vt:lpstr>
      <vt:lpstr>1e groep</vt:lpstr>
      <vt:lpstr>2e en volgende groepen</vt:lpstr>
      <vt:lpstr>Slide 12</vt:lpstr>
      <vt:lpstr>Slide 13</vt:lpstr>
      <vt:lpstr>Website www.Check-IT.cn/www.checkitcenter.com</vt:lpstr>
      <vt:lpstr>Slide 15</vt:lpstr>
      <vt:lpstr>Opdrachten</vt:lpstr>
      <vt:lpstr>De praktijk</vt:lpstr>
      <vt:lpstr>Verschillen</vt:lpstr>
      <vt:lpstr>Problemen</vt:lpstr>
      <vt:lpstr>Slide 20</vt:lpstr>
      <vt:lpstr>Communicatie</vt:lpstr>
      <vt:lpstr>Slide 22</vt:lpstr>
      <vt:lpstr>Onderhandelen</vt:lpstr>
      <vt:lpstr>Onderhandelen</vt:lpstr>
      <vt:lpstr>Slide 25</vt:lpstr>
      <vt:lpstr>Impressies</vt:lpstr>
      <vt:lpstr>Impressies</vt:lpstr>
      <vt:lpstr>Impressies</vt:lpstr>
      <vt:lpstr>Impressies</vt:lpstr>
      <vt:lpstr>Impressies</vt:lpstr>
      <vt:lpstr>Impressies</vt:lpstr>
      <vt:lpstr>Impressies</vt:lpstr>
      <vt:lpstr>Impressies</vt:lpstr>
      <vt:lpstr>Impressies</vt:lpstr>
      <vt:lpstr>Impressies</vt:lpstr>
      <vt:lpstr>Impressies</vt:lpstr>
      <vt:lpstr>Impressies</vt:lpstr>
      <vt:lpstr>Impressies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刘奎亚</dc:creator>
  <cp:lastModifiedBy>bekkercj</cp:lastModifiedBy>
  <cp:revision>133</cp:revision>
  <dcterms:created xsi:type="dcterms:W3CDTF">2009-12-20T07:29:33Z</dcterms:created>
  <dcterms:modified xsi:type="dcterms:W3CDTF">2011-04-07T05:53:06Z</dcterms:modified>
</cp:coreProperties>
</file>